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401" r:id="rId2"/>
    <p:sldId id="383" r:id="rId3"/>
    <p:sldId id="407" r:id="rId4"/>
    <p:sldId id="384" r:id="rId5"/>
    <p:sldId id="405" r:id="rId6"/>
    <p:sldId id="406" r:id="rId7"/>
    <p:sldId id="409" r:id="rId8"/>
    <p:sldId id="410" r:id="rId9"/>
    <p:sldId id="404" r:id="rId10"/>
    <p:sldId id="396" r:id="rId11"/>
    <p:sldId id="397" r:id="rId12"/>
    <p:sldId id="398" r:id="rId13"/>
    <p:sldId id="394" r:id="rId14"/>
    <p:sldId id="400" r:id="rId15"/>
    <p:sldId id="402" r:id="rId16"/>
    <p:sldId id="380" r:id="rId17"/>
    <p:sldId id="411" r:id="rId18"/>
    <p:sldId id="412" r:id="rId19"/>
    <p:sldId id="403" r:id="rId20"/>
    <p:sldId id="413" r:id="rId21"/>
    <p:sldId id="414" r:id="rId22"/>
    <p:sldId id="417" r:id="rId23"/>
    <p:sldId id="419" r:id="rId24"/>
    <p:sldId id="424" r:id="rId25"/>
    <p:sldId id="425" r:id="rId26"/>
    <p:sldId id="426" r:id="rId27"/>
    <p:sldId id="420" r:id="rId28"/>
    <p:sldId id="427" r:id="rId29"/>
    <p:sldId id="428" r:id="rId30"/>
  </p:sldIdLst>
  <p:sldSz cx="12192000" cy="6858000"/>
  <p:notesSz cx="6858000" cy="9144000"/>
  <p:defaultTextStyle>
    <a:defPPr>
      <a:defRPr lang="zh-CN"/>
    </a:defPPr>
    <a:lvl1pPr marL="0" algn="l" defTabSz="9142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9" algn="l" defTabSz="9142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7" algn="l" defTabSz="9142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0" algn="l" defTabSz="9142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3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06666"/>
    <a:srgbClr val="1C14C2"/>
    <a:srgbClr val="0432FF"/>
    <a:srgbClr val="FE8C02"/>
    <a:srgbClr val="CDD5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51"/>
    <p:restoredTop sz="91075"/>
  </p:normalViewPr>
  <p:slideViewPr>
    <p:cSldViewPr snapToGrid="0">
      <p:cViewPr>
        <p:scale>
          <a:sx n="70" d="100"/>
          <a:sy n="70" d="100"/>
        </p:scale>
        <p:origin x="368" y="488"/>
      </p:cViewPr>
      <p:guideLst>
        <p:guide pos="3840"/>
        <p:guide orient="horz" pos="21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8" d="100"/>
        <a:sy n="98" d="100"/>
      </p:scale>
      <p:origin x="0" y="-4806"/>
    </p:cViewPr>
  </p:sorterViewPr>
  <p:notesViewPr>
    <p:cSldViewPr snapToGrid="0">
      <p:cViewPr varScale="1">
        <p:scale>
          <a:sx n="51" d="100"/>
          <a:sy n="51" d="100"/>
        </p:scale>
        <p:origin x="-291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670878-6A58-B444-8396-C3D0D9965922}" type="doc">
      <dgm:prSet loTypeId="urn:microsoft.com/office/officeart/2005/8/layout/radial5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F6D3F4-FCF4-9E4F-AF6C-5BE58A4AA406}">
      <dgm:prSet phldrT="[Text]"/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en-US" dirty="0"/>
            <a:t>SRAAV</a:t>
          </a:r>
        </a:p>
      </dgm:t>
    </dgm:pt>
    <dgm:pt modelId="{2232F1B3-BDAC-3D4C-A563-0925D4D160F0}" type="parTrans" cxnId="{AA6CB80B-608D-3542-8565-7FC0AD0FCD03}">
      <dgm:prSet/>
      <dgm:spPr/>
      <dgm:t>
        <a:bodyPr/>
        <a:lstStyle/>
        <a:p>
          <a:endParaRPr lang="en-US"/>
        </a:p>
      </dgm:t>
    </dgm:pt>
    <dgm:pt modelId="{6CE394E8-FBE8-1440-8EA2-5326E64A04DD}" type="sibTrans" cxnId="{AA6CB80B-608D-3542-8565-7FC0AD0FCD03}">
      <dgm:prSet/>
      <dgm:spPr/>
      <dgm:t>
        <a:bodyPr/>
        <a:lstStyle/>
        <a:p>
          <a:endParaRPr lang="en-US"/>
        </a:p>
      </dgm:t>
    </dgm:pt>
    <dgm:pt modelId="{B16BADB8-C840-8441-853C-5171F9F11FE5}">
      <dgm:prSet phldrT="[Text]"/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zh-CN" altLang="en-US" dirty="0"/>
            <a:t>设施</a:t>
          </a:r>
          <a:endParaRPr lang="en-US" dirty="0"/>
        </a:p>
      </dgm:t>
    </dgm:pt>
    <dgm:pt modelId="{37194BC3-AEC0-6940-9919-1D25E2702DDC}" type="parTrans" cxnId="{981D2568-4DBC-BA41-88D9-577E74FDBE24}">
      <dgm:prSet/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endParaRPr lang="en-US"/>
        </a:p>
      </dgm:t>
    </dgm:pt>
    <dgm:pt modelId="{55D49BDA-5001-2347-8817-1B8ADA231DF3}" type="sibTrans" cxnId="{981D2568-4DBC-BA41-88D9-577E74FDBE24}">
      <dgm:prSet/>
      <dgm:spPr/>
      <dgm:t>
        <a:bodyPr/>
        <a:lstStyle/>
        <a:p>
          <a:endParaRPr lang="en-US"/>
        </a:p>
      </dgm:t>
    </dgm:pt>
    <dgm:pt modelId="{6BB032C7-8851-384C-9CDD-254676E4B0EB}">
      <dgm:prSet phldrT="[Text]"/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zh-CN" altLang="en-US" dirty="0"/>
            <a:t>交通</a:t>
          </a:r>
          <a:endParaRPr lang="en-US" dirty="0"/>
        </a:p>
      </dgm:t>
    </dgm:pt>
    <dgm:pt modelId="{AA64356F-7B5E-E54B-95EE-D91BAFE9F481}" type="parTrans" cxnId="{E407D440-1025-744E-8692-D308DEF6D438}">
      <dgm:prSet/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endParaRPr lang="en-US"/>
        </a:p>
      </dgm:t>
    </dgm:pt>
    <dgm:pt modelId="{ECFE6241-8D4D-324F-8128-B6627460E40E}" type="sibTrans" cxnId="{E407D440-1025-744E-8692-D308DEF6D438}">
      <dgm:prSet/>
      <dgm:spPr/>
      <dgm:t>
        <a:bodyPr/>
        <a:lstStyle/>
        <a:p>
          <a:endParaRPr lang="en-US"/>
        </a:p>
      </dgm:t>
    </dgm:pt>
    <dgm:pt modelId="{7D57D766-0A83-184B-8384-3B80CAC050C2}">
      <dgm:prSet phldrT="[Text]"/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zh-CN" altLang="en-US" dirty="0"/>
            <a:t>环境</a:t>
          </a:r>
          <a:endParaRPr lang="en-US" dirty="0"/>
        </a:p>
      </dgm:t>
    </dgm:pt>
    <dgm:pt modelId="{7865C775-688E-9249-BA7D-E30D0AA3D5A5}" type="parTrans" cxnId="{2C943A81-DEEB-1C45-B7DB-3195B181165A}">
      <dgm:prSet/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endParaRPr lang="en-US"/>
        </a:p>
      </dgm:t>
    </dgm:pt>
    <dgm:pt modelId="{6583E9A5-B056-9646-A068-ADDA25988E14}" type="sibTrans" cxnId="{2C943A81-DEEB-1C45-B7DB-3195B181165A}">
      <dgm:prSet/>
      <dgm:spPr/>
      <dgm:t>
        <a:bodyPr/>
        <a:lstStyle/>
        <a:p>
          <a:endParaRPr lang="en-US"/>
        </a:p>
      </dgm:t>
    </dgm:pt>
    <dgm:pt modelId="{C5F2B0CA-F5A8-5B49-8E96-DBBDBA0166B6}">
      <dgm:prSet phldrT="[Text]"/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r>
            <a:rPr lang="zh-CN" altLang="en-US" dirty="0"/>
            <a:t>使用</a:t>
          </a:r>
          <a:r>
            <a:rPr lang="en-US" dirty="0"/>
            <a:t>者</a:t>
          </a:r>
        </a:p>
      </dgm:t>
    </dgm:pt>
    <dgm:pt modelId="{AA432C6E-2C90-6947-AE4E-5EFB9A14F60F}" type="parTrans" cxnId="{A43AF496-ECD8-B84E-8BCF-60D335E357C1}">
      <dgm:prSet/>
      <dgm:spPr>
        <a:scene3d>
          <a:camera prst="orthographicFront"/>
          <a:lightRig rig="threePt" dir="t"/>
        </a:scene3d>
        <a:sp3d>
          <a:bevelT w="152400" h="50800" prst="softRound"/>
        </a:sp3d>
      </dgm:spPr>
      <dgm:t>
        <a:bodyPr/>
        <a:lstStyle/>
        <a:p>
          <a:endParaRPr lang="en-US"/>
        </a:p>
      </dgm:t>
    </dgm:pt>
    <dgm:pt modelId="{AEC5C8BD-4429-DD45-9C3B-35BEA4034973}" type="sibTrans" cxnId="{A43AF496-ECD8-B84E-8BCF-60D335E357C1}">
      <dgm:prSet/>
      <dgm:spPr/>
      <dgm:t>
        <a:bodyPr/>
        <a:lstStyle/>
        <a:p>
          <a:endParaRPr lang="en-US"/>
        </a:p>
      </dgm:t>
    </dgm:pt>
    <dgm:pt modelId="{AAD2BFED-C120-E641-9C37-0B489E045AA6}" type="pres">
      <dgm:prSet presAssocID="{01670878-6A58-B444-8396-C3D0D9965922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9A38238-1F45-1C44-BF93-FDC5D8116962}" type="pres">
      <dgm:prSet presAssocID="{87F6D3F4-FCF4-9E4F-AF6C-5BE58A4AA406}" presName="centerShape" presStyleLbl="node0" presStyleIdx="0" presStyleCnt="1" custScaleX="144344" custScaleY="118889"/>
      <dgm:spPr/>
      <dgm:t>
        <a:bodyPr/>
        <a:lstStyle/>
        <a:p>
          <a:endParaRPr lang="en-US"/>
        </a:p>
      </dgm:t>
    </dgm:pt>
    <dgm:pt modelId="{E13FEF64-B294-8940-8C6A-0D6742A09261}" type="pres">
      <dgm:prSet presAssocID="{37194BC3-AEC0-6940-9919-1D25E2702DDC}" presName="parTrans" presStyleLbl="sibTrans2D1" presStyleIdx="0" presStyleCnt="4"/>
      <dgm:spPr/>
      <dgm:t>
        <a:bodyPr/>
        <a:lstStyle/>
        <a:p>
          <a:endParaRPr lang="en-US"/>
        </a:p>
      </dgm:t>
    </dgm:pt>
    <dgm:pt modelId="{9943B6E6-E200-7548-9853-C5AC50408303}" type="pres">
      <dgm:prSet presAssocID="{37194BC3-AEC0-6940-9919-1D25E2702DD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9E0695AA-1266-594A-AE15-E0A97375431F}" type="pres">
      <dgm:prSet presAssocID="{B16BADB8-C840-8441-853C-5171F9F11FE5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5F62DD-0F6B-C14C-A280-3B7540F9048C}" type="pres">
      <dgm:prSet presAssocID="{AA64356F-7B5E-E54B-95EE-D91BAFE9F481}" presName="parTrans" presStyleLbl="sibTrans2D1" presStyleIdx="1" presStyleCnt="4"/>
      <dgm:spPr/>
      <dgm:t>
        <a:bodyPr/>
        <a:lstStyle/>
        <a:p>
          <a:endParaRPr lang="en-US"/>
        </a:p>
      </dgm:t>
    </dgm:pt>
    <dgm:pt modelId="{BD978F7E-21CA-D24B-981C-CAB489E5CB5C}" type="pres">
      <dgm:prSet presAssocID="{AA64356F-7B5E-E54B-95EE-D91BAFE9F481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96689D9-149C-1A42-8E50-9FEA26FF9B4D}" type="pres">
      <dgm:prSet presAssocID="{6BB032C7-8851-384C-9CDD-254676E4B0E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C664C4-ADAC-A34F-8178-F457BCC5E2A3}" type="pres">
      <dgm:prSet presAssocID="{7865C775-688E-9249-BA7D-E30D0AA3D5A5}" presName="parTrans" presStyleLbl="sibTrans2D1" presStyleIdx="2" presStyleCnt="4"/>
      <dgm:spPr/>
      <dgm:t>
        <a:bodyPr/>
        <a:lstStyle/>
        <a:p>
          <a:endParaRPr lang="en-US"/>
        </a:p>
      </dgm:t>
    </dgm:pt>
    <dgm:pt modelId="{B91D4256-EDD3-5949-999D-EA02B1B47004}" type="pres">
      <dgm:prSet presAssocID="{7865C775-688E-9249-BA7D-E30D0AA3D5A5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09F0B6E-7821-504F-8FDA-3DAA76A8ECF1}" type="pres">
      <dgm:prSet presAssocID="{7D57D766-0A83-184B-8384-3B80CAC050C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B57962-29F4-F84E-BFF4-52F51BDCA741}" type="pres">
      <dgm:prSet presAssocID="{AA432C6E-2C90-6947-AE4E-5EFB9A14F60F}" presName="parTrans" presStyleLbl="sibTrans2D1" presStyleIdx="3" presStyleCnt="4"/>
      <dgm:spPr/>
      <dgm:t>
        <a:bodyPr/>
        <a:lstStyle/>
        <a:p>
          <a:endParaRPr lang="en-US"/>
        </a:p>
      </dgm:t>
    </dgm:pt>
    <dgm:pt modelId="{70ED336B-EAE2-D44E-83BB-65C9695A8B39}" type="pres">
      <dgm:prSet presAssocID="{AA432C6E-2C90-6947-AE4E-5EFB9A14F60F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3C5F1E08-DAEC-1545-A2EE-B780BF770313}" type="pres">
      <dgm:prSet presAssocID="{C5F2B0CA-F5A8-5B49-8E96-DBBDBA0166B6}" presName="node" presStyleLbl="node1" presStyleIdx="3" presStyleCnt="4" custScaleX="125181" custScaleY="122068" custRadScaleRad="113726" custRadScaleInc="-147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3D8B41-6FEB-A549-B7ED-FD246390E94E}" type="presOf" srcId="{C5F2B0CA-F5A8-5B49-8E96-DBBDBA0166B6}" destId="{3C5F1E08-DAEC-1545-A2EE-B780BF770313}" srcOrd="0" destOrd="0" presId="urn:microsoft.com/office/officeart/2005/8/layout/radial5"/>
    <dgm:cxn modelId="{A43AF496-ECD8-B84E-8BCF-60D335E357C1}" srcId="{87F6D3F4-FCF4-9E4F-AF6C-5BE58A4AA406}" destId="{C5F2B0CA-F5A8-5B49-8E96-DBBDBA0166B6}" srcOrd="3" destOrd="0" parTransId="{AA432C6E-2C90-6947-AE4E-5EFB9A14F60F}" sibTransId="{AEC5C8BD-4429-DD45-9C3B-35BEA4034973}"/>
    <dgm:cxn modelId="{EB4477AB-97FF-8F44-A329-DDB45906EB51}" type="presOf" srcId="{7865C775-688E-9249-BA7D-E30D0AA3D5A5}" destId="{B91D4256-EDD3-5949-999D-EA02B1B47004}" srcOrd="1" destOrd="0" presId="urn:microsoft.com/office/officeart/2005/8/layout/radial5"/>
    <dgm:cxn modelId="{AA6CB80B-608D-3542-8565-7FC0AD0FCD03}" srcId="{01670878-6A58-B444-8396-C3D0D9965922}" destId="{87F6D3F4-FCF4-9E4F-AF6C-5BE58A4AA406}" srcOrd="0" destOrd="0" parTransId="{2232F1B3-BDAC-3D4C-A563-0925D4D160F0}" sibTransId="{6CE394E8-FBE8-1440-8EA2-5326E64A04DD}"/>
    <dgm:cxn modelId="{981D2568-4DBC-BA41-88D9-577E74FDBE24}" srcId="{87F6D3F4-FCF4-9E4F-AF6C-5BE58A4AA406}" destId="{B16BADB8-C840-8441-853C-5171F9F11FE5}" srcOrd="0" destOrd="0" parTransId="{37194BC3-AEC0-6940-9919-1D25E2702DDC}" sibTransId="{55D49BDA-5001-2347-8817-1B8ADA231DF3}"/>
    <dgm:cxn modelId="{468F0B40-A426-CD4C-933D-CF590A32F4E1}" type="presOf" srcId="{AA64356F-7B5E-E54B-95EE-D91BAFE9F481}" destId="{045F62DD-0F6B-C14C-A280-3B7540F9048C}" srcOrd="0" destOrd="0" presId="urn:microsoft.com/office/officeart/2005/8/layout/radial5"/>
    <dgm:cxn modelId="{987CA449-77B4-2E48-B16F-37853BF05F03}" type="presOf" srcId="{6BB032C7-8851-384C-9CDD-254676E4B0EB}" destId="{296689D9-149C-1A42-8E50-9FEA26FF9B4D}" srcOrd="0" destOrd="0" presId="urn:microsoft.com/office/officeart/2005/8/layout/radial5"/>
    <dgm:cxn modelId="{DC490C5D-F6DA-B34A-80CE-451ABA643F05}" type="presOf" srcId="{87F6D3F4-FCF4-9E4F-AF6C-5BE58A4AA406}" destId="{59A38238-1F45-1C44-BF93-FDC5D8116962}" srcOrd="0" destOrd="0" presId="urn:microsoft.com/office/officeart/2005/8/layout/radial5"/>
    <dgm:cxn modelId="{326403F2-386C-F14F-8CA3-28A3F40DEC01}" type="presOf" srcId="{AA64356F-7B5E-E54B-95EE-D91BAFE9F481}" destId="{BD978F7E-21CA-D24B-981C-CAB489E5CB5C}" srcOrd="1" destOrd="0" presId="urn:microsoft.com/office/officeart/2005/8/layout/radial5"/>
    <dgm:cxn modelId="{406DA24F-28B6-354F-AA9F-D9192438E480}" type="presOf" srcId="{AA432C6E-2C90-6947-AE4E-5EFB9A14F60F}" destId="{70ED336B-EAE2-D44E-83BB-65C9695A8B39}" srcOrd="1" destOrd="0" presId="urn:microsoft.com/office/officeart/2005/8/layout/radial5"/>
    <dgm:cxn modelId="{11AF4447-2433-B44F-AC6B-C605451D3DE5}" type="presOf" srcId="{AA432C6E-2C90-6947-AE4E-5EFB9A14F60F}" destId="{9FB57962-29F4-F84E-BFF4-52F51BDCA741}" srcOrd="0" destOrd="0" presId="urn:microsoft.com/office/officeart/2005/8/layout/radial5"/>
    <dgm:cxn modelId="{A1DFBE48-EB08-0443-9076-54F2D54EC1C9}" type="presOf" srcId="{B16BADB8-C840-8441-853C-5171F9F11FE5}" destId="{9E0695AA-1266-594A-AE15-E0A97375431F}" srcOrd="0" destOrd="0" presId="urn:microsoft.com/office/officeart/2005/8/layout/radial5"/>
    <dgm:cxn modelId="{E737AD1C-9A8A-9741-A311-DFE3F9D028F3}" type="presOf" srcId="{37194BC3-AEC0-6940-9919-1D25E2702DDC}" destId="{9943B6E6-E200-7548-9853-C5AC50408303}" srcOrd="1" destOrd="0" presId="urn:microsoft.com/office/officeart/2005/8/layout/radial5"/>
    <dgm:cxn modelId="{DEDFD001-4DE6-644F-91A3-A40D3D72B3C8}" type="presOf" srcId="{7865C775-688E-9249-BA7D-E30D0AA3D5A5}" destId="{F4C664C4-ADAC-A34F-8178-F457BCC5E2A3}" srcOrd="0" destOrd="0" presId="urn:microsoft.com/office/officeart/2005/8/layout/radial5"/>
    <dgm:cxn modelId="{62E66F4F-0C2A-8F4E-A40B-2635890D3F4F}" type="presOf" srcId="{7D57D766-0A83-184B-8384-3B80CAC050C2}" destId="{C09F0B6E-7821-504F-8FDA-3DAA76A8ECF1}" srcOrd="0" destOrd="0" presId="urn:microsoft.com/office/officeart/2005/8/layout/radial5"/>
    <dgm:cxn modelId="{E407D440-1025-744E-8692-D308DEF6D438}" srcId="{87F6D3F4-FCF4-9E4F-AF6C-5BE58A4AA406}" destId="{6BB032C7-8851-384C-9CDD-254676E4B0EB}" srcOrd="1" destOrd="0" parTransId="{AA64356F-7B5E-E54B-95EE-D91BAFE9F481}" sibTransId="{ECFE6241-8D4D-324F-8128-B6627460E40E}"/>
    <dgm:cxn modelId="{D0EC2463-82A8-364E-A233-4D8D4B729D1C}" type="presOf" srcId="{01670878-6A58-B444-8396-C3D0D9965922}" destId="{AAD2BFED-C120-E641-9C37-0B489E045AA6}" srcOrd="0" destOrd="0" presId="urn:microsoft.com/office/officeart/2005/8/layout/radial5"/>
    <dgm:cxn modelId="{2C943A81-DEEB-1C45-B7DB-3195B181165A}" srcId="{87F6D3F4-FCF4-9E4F-AF6C-5BE58A4AA406}" destId="{7D57D766-0A83-184B-8384-3B80CAC050C2}" srcOrd="2" destOrd="0" parTransId="{7865C775-688E-9249-BA7D-E30D0AA3D5A5}" sibTransId="{6583E9A5-B056-9646-A068-ADDA25988E14}"/>
    <dgm:cxn modelId="{BEA057BE-FA7B-6F48-A2F0-54BFFA931E9E}" type="presOf" srcId="{37194BC3-AEC0-6940-9919-1D25E2702DDC}" destId="{E13FEF64-B294-8940-8C6A-0D6742A09261}" srcOrd="0" destOrd="0" presId="urn:microsoft.com/office/officeart/2005/8/layout/radial5"/>
    <dgm:cxn modelId="{E794FB0A-A3F3-574B-A473-4B975C20CB1B}" type="presParOf" srcId="{AAD2BFED-C120-E641-9C37-0B489E045AA6}" destId="{59A38238-1F45-1C44-BF93-FDC5D8116962}" srcOrd="0" destOrd="0" presId="urn:microsoft.com/office/officeart/2005/8/layout/radial5"/>
    <dgm:cxn modelId="{4CA58AB4-ADA7-C74E-A989-BD8ACC9349AB}" type="presParOf" srcId="{AAD2BFED-C120-E641-9C37-0B489E045AA6}" destId="{E13FEF64-B294-8940-8C6A-0D6742A09261}" srcOrd="1" destOrd="0" presId="urn:microsoft.com/office/officeart/2005/8/layout/radial5"/>
    <dgm:cxn modelId="{6494DE5A-0602-7D41-98A7-7ADF1C5C11FC}" type="presParOf" srcId="{E13FEF64-B294-8940-8C6A-0D6742A09261}" destId="{9943B6E6-E200-7548-9853-C5AC50408303}" srcOrd="0" destOrd="0" presId="urn:microsoft.com/office/officeart/2005/8/layout/radial5"/>
    <dgm:cxn modelId="{B3123332-A41E-4D46-9201-49F3B31760D5}" type="presParOf" srcId="{AAD2BFED-C120-E641-9C37-0B489E045AA6}" destId="{9E0695AA-1266-594A-AE15-E0A97375431F}" srcOrd="2" destOrd="0" presId="urn:microsoft.com/office/officeart/2005/8/layout/radial5"/>
    <dgm:cxn modelId="{DE6EDBA8-F7F9-5645-BB88-64141CA7797B}" type="presParOf" srcId="{AAD2BFED-C120-E641-9C37-0B489E045AA6}" destId="{045F62DD-0F6B-C14C-A280-3B7540F9048C}" srcOrd="3" destOrd="0" presId="urn:microsoft.com/office/officeart/2005/8/layout/radial5"/>
    <dgm:cxn modelId="{508CCE3F-904A-AE47-B2CB-9062DA32DBF0}" type="presParOf" srcId="{045F62DD-0F6B-C14C-A280-3B7540F9048C}" destId="{BD978F7E-21CA-D24B-981C-CAB489E5CB5C}" srcOrd="0" destOrd="0" presId="urn:microsoft.com/office/officeart/2005/8/layout/radial5"/>
    <dgm:cxn modelId="{EED1C24B-B9CF-A647-A2BE-9CF66C641994}" type="presParOf" srcId="{AAD2BFED-C120-E641-9C37-0B489E045AA6}" destId="{296689D9-149C-1A42-8E50-9FEA26FF9B4D}" srcOrd="4" destOrd="0" presId="urn:microsoft.com/office/officeart/2005/8/layout/radial5"/>
    <dgm:cxn modelId="{E1F3A1AB-BA06-1F4B-8C62-1FC5A3E61C01}" type="presParOf" srcId="{AAD2BFED-C120-E641-9C37-0B489E045AA6}" destId="{F4C664C4-ADAC-A34F-8178-F457BCC5E2A3}" srcOrd="5" destOrd="0" presId="urn:microsoft.com/office/officeart/2005/8/layout/radial5"/>
    <dgm:cxn modelId="{8CE0202D-9E8B-B649-8290-B73D3F0282BE}" type="presParOf" srcId="{F4C664C4-ADAC-A34F-8178-F457BCC5E2A3}" destId="{B91D4256-EDD3-5949-999D-EA02B1B47004}" srcOrd="0" destOrd="0" presId="urn:microsoft.com/office/officeart/2005/8/layout/radial5"/>
    <dgm:cxn modelId="{66822A28-5060-F540-A2AD-45D67690F4E1}" type="presParOf" srcId="{AAD2BFED-C120-E641-9C37-0B489E045AA6}" destId="{C09F0B6E-7821-504F-8FDA-3DAA76A8ECF1}" srcOrd="6" destOrd="0" presId="urn:microsoft.com/office/officeart/2005/8/layout/radial5"/>
    <dgm:cxn modelId="{500BB936-E723-B64B-BD4B-1BAEAAF6D6BD}" type="presParOf" srcId="{AAD2BFED-C120-E641-9C37-0B489E045AA6}" destId="{9FB57962-29F4-F84E-BFF4-52F51BDCA741}" srcOrd="7" destOrd="0" presId="urn:microsoft.com/office/officeart/2005/8/layout/radial5"/>
    <dgm:cxn modelId="{7A0461F7-8ACF-C442-9AB0-FD2079F09A18}" type="presParOf" srcId="{9FB57962-29F4-F84E-BFF4-52F51BDCA741}" destId="{70ED336B-EAE2-D44E-83BB-65C9695A8B39}" srcOrd="0" destOrd="0" presId="urn:microsoft.com/office/officeart/2005/8/layout/radial5"/>
    <dgm:cxn modelId="{C9AB2E2A-AB4A-E54A-93F5-39EBC5F8E6F2}" type="presParOf" srcId="{AAD2BFED-C120-E641-9C37-0B489E045AA6}" destId="{3C5F1E08-DAEC-1545-A2EE-B780BF770313}" srcOrd="8" destOrd="0" presId="urn:microsoft.com/office/officeart/2005/8/layout/radial5"/>
  </dgm:cxnLst>
  <dgm:bg>
    <a:effectLst>
      <a:glow rad="63500">
        <a:schemeClr val="accent5">
          <a:satMod val="175000"/>
          <a:alpha val="40000"/>
        </a:schemeClr>
      </a:glow>
    </a:effectLst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17A86D-D511-D449-8250-198C93691E00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9C81E0A4-8646-144B-B734-FF86426142E5}">
      <dgm:prSet custT="1"/>
      <dgm:spPr/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智能程度</a:t>
          </a:r>
          <a:endParaRPr lang="en-US" sz="2800" dirty="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gm:t>
    </dgm:pt>
    <dgm:pt modelId="{9D7FE8FB-05B5-594F-A635-0F4A24D35A56}" type="parTrans" cxnId="{9FFBAF85-F25A-1B48-A0E0-CEC3BADC6AFC}">
      <dgm:prSet/>
      <dgm:spPr/>
      <dgm:t>
        <a:bodyPr/>
        <a:lstStyle/>
        <a:p>
          <a:endParaRPr lang="en-US"/>
        </a:p>
      </dgm:t>
    </dgm:pt>
    <dgm:pt modelId="{53116E4B-8140-204B-9DDF-B8B17780AA40}" type="sibTrans" cxnId="{9FFBAF85-F25A-1B48-A0E0-CEC3BADC6AFC}">
      <dgm:prSet/>
      <dgm:spPr/>
      <dgm:t>
        <a:bodyPr/>
        <a:lstStyle/>
        <a:p>
          <a:endParaRPr lang="en-US"/>
        </a:p>
      </dgm:t>
    </dgm:pt>
    <dgm:pt modelId="{629145DD-52B5-8E49-B358-5618EB2A7BBE}" type="pres">
      <dgm:prSet presAssocID="{CD17A86D-D511-D449-8250-198C93691E00}" presName="arrowDiagram" presStyleCnt="0">
        <dgm:presLayoutVars>
          <dgm:chMax val="5"/>
          <dgm:dir/>
          <dgm:resizeHandles val="exact"/>
        </dgm:presLayoutVars>
      </dgm:prSet>
      <dgm:spPr/>
    </dgm:pt>
    <dgm:pt modelId="{8B988CA3-81CD-584D-BA24-6320B403AB13}" type="pres">
      <dgm:prSet presAssocID="{CD17A86D-D511-D449-8250-198C93691E00}" presName="arrow" presStyleLbl="bgShp" presStyleIdx="0" presStyleCnt="1" custScaleX="151038"/>
      <dgm:spPr>
        <a:solidFill>
          <a:srgbClr val="92D050">
            <a:alpha val="54000"/>
          </a:srgbClr>
        </a:solidFill>
      </dgm:spPr>
    </dgm:pt>
    <dgm:pt modelId="{7E1F0DF2-B8F9-8D43-BE1E-426013A7D53D}" type="pres">
      <dgm:prSet presAssocID="{CD17A86D-D511-D449-8250-198C93691E00}" presName="arrowDiagram1" presStyleCnt="0">
        <dgm:presLayoutVars>
          <dgm:bulletEnabled val="1"/>
        </dgm:presLayoutVars>
      </dgm:prSet>
      <dgm:spPr/>
    </dgm:pt>
    <dgm:pt modelId="{2CAC89DE-E96D-DA45-B95E-1AD04E746886}" type="pres">
      <dgm:prSet presAssocID="{9C81E0A4-8646-144B-B734-FF86426142E5}" presName="bullet1" presStyleLbl="node1" presStyleIdx="0" presStyleCnt="1" custLinFactX="-400000" custLinFactY="100000" custLinFactNeighborX="-412058" custLinFactNeighborY="127771"/>
      <dgm:spPr>
        <a:solidFill>
          <a:srgbClr val="FFC000"/>
        </a:solidFill>
      </dgm:spPr>
    </dgm:pt>
    <dgm:pt modelId="{2D9BB71E-BF29-5C4E-8E53-B99C2E93B149}" type="pres">
      <dgm:prSet presAssocID="{9C81E0A4-8646-144B-B734-FF86426142E5}" presName="textBox1" presStyleLbl="revTx" presStyleIdx="0" presStyleCnt="1" custScaleX="243641" custLinFactNeighborX="-58206" custLinFactNeighborY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FFBAF85-F25A-1B48-A0E0-CEC3BADC6AFC}" srcId="{CD17A86D-D511-D449-8250-198C93691E00}" destId="{9C81E0A4-8646-144B-B734-FF86426142E5}" srcOrd="0" destOrd="0" parTransId="{9D7FE8FB-05B5-594F-A635-0F4A24D35A56}" sibTransId="{53116E4B-8140-204B-9DDF-B8B17780AA40}"/>
    <dgm:cxn modelId="{EAE04822-F3C2-5E4B-A15E-E592F09E025E}" type="presOf" srcId="{CD17A86D-D511-D449-8250-198C93691E00}" destId="{629145DD-52B5-8E49-B358-5618EB2A7BBE}" srcOrd="0" destOrd="0" presId="urn:microsoft.com/office/officeart/2005/8/layout/arrow2"/>
    <dgm:cxn modelId="{5B399612-7595-A04A-A5FE-621319763F0B}" type="presOf" srcId="{9C81E0A4-8646-144B-B734-FF86426142E5}" destId="{2D9BB71E-BF29-5C4E-8E53-B99C2E93B149}" srcOrd="0" destOrd="0" presId="urn:microsoft.com/office/officeart/2005/8/layout/arrow2"/>
    <dgm:cxn modelId="{6FC2F0B2-9B6C-9E4A-982F-CE58BD2D9A97}" type="presParOf" srcId="{629145DD-52B5-8E49-B358-5618EB2A7BBE}" destId="{8B988CA3-81CD-584D-BA24-6320B403AB13}" srcOrd="0" destOrd="0" presId="urn:microsoft.com/office/officeart/2005/8/layout/arrow2"/>
    <dgm:cxn modelId="{D68CAE04-3468-0F44-AACC-A9E3FD6DB0F3}" type="presParOf" srcId="{629145DD-52B5-8E49-B358-5618EB2A7BBE}" destId="{7E1F0DF2-B8F9-8D43-BE1E-426013A7D53D}" srcOrd="1" destOrd="0" presId="urn:microsoft.com/office/officeart/2005/8/layout/arrow2"/>
    <dgm:cxn modelId="{25A0CFE6-BA07-8240-BBFE-03EE4600B54B}" type="presParOf" srcId="{7E1F0DF2-B8F9-8D43-BE1E-426013A7D53D}" destId="{2CAC89DE-E96D-DA45-B95E-1AD04E746886}" srcOrd="0" destOrd="0" presId="urn:microsoft.com/office/officeart/2005/8/layout/arrow2"/>
    <dgm:cxn modelId="{D7DCEFE4-A720-1B47-99D9-7E93681F91DD}" type="presParOf" srcId="{7E1F0DF2-B8F9-8D43-BE1E-426013A7D53D}" destId="{2D9BB71E-BF29-5C4E-8E53-B99C2E93B149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198ABC-7E24-B84E-A3D2-6BCD65906CAD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E71BA83-AB41-9D46-98F0-7E0F532B9BAE}">
      <dgm:prSet phldrT="[Text]" custT="1"/>
      <dgm:spPr>
        <a:solidFill>
          <a:srgbClr val="0070C0"/>
        </a:solidFill>
      </dgm:spPr>
      <dgm:t>
        <a:bodyPr/>
        <a:lstStyle/>
        <a:p>
          <a:r>
            <a:rPr lang="zh-CN" altLang="en-US" sz="3200" b="1" dirty="0" smtClean="0">
              <a:latin typeface="Microsoft YaHei" charset="-122"/>
              <a:ea typeface="Microsoft YaHei" charset="-122"/>
              <a:cs typeface="Microsoft YaHei" charset="-122"/>
            </a:rPr>
            <a:t>自动驾驶与智能设施相关标准、规范、立法工作</a:t>
          </a:r>
          <a:endParaRPr lang="en-US" sz="3200" b="1" dirty="0">
            <a:solidFill>
              <a:srgbClr val="FFFF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C0BC563-BA34-864C-8650-54555A7392C1}" type="parTrans" cxnId="{56B495B9-268D-304E-AFF5-E5C5C2E759F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005C37A-CA35-4940-83E3-27B2E037CDBB}" type="sibTrans" cxnId="{56B495B9-268D-304E-AFF5-E5C5C2E759FE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57A53F5-87F3-C84E-AFC0-D9F560A75FA2}">
      <dgm:prSet phldrT="[Text]" custT="1"/>
      <dgm:spPr>
        <a:solidFill>
          <a:srgbClr val="0070C0"/>
        </a:solidFill>
      </dgm:spPr>
      <dgm:t>
        <a:bodyPr/>
        <a:lstStyle/>
        <a:p>
          <a:r>
            <a:rPr lang="zh-CN" altLang="en-US" sz="3200" b="1" dirty="0" smtClean="0">
              <a:latin typeface="Microsoft YaHei" charset="-122"/>
              <a:ea typeface="Microsoft YaHei" charset="-122"/>
            </a:rPr>
            <a:t>智能交通设施发展战略与技术路径</a:t>
          </a:r>
          <a:endParaRPr lang="en-US" sz="3200" b="1" dirty="0">
            <a:solidFill>
              <a:srgbClr val="FFFF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D726FB1-AA18-5C44-AF5C-E9B405693D2E}" type="parTrans" cxnId="{1C0E1AE5-2FC9-FD44-888B-09CC6407A46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C828B95-CE81-B04B-A2A5-4DF806C1672E}" type="sibTrans" cxnId="{1C0E1AE5-2FC9-FD44-888B-09CC6407A46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3BE232E-122F-BB48-BCA3-9A57969B0E9E}">
      <dgm:prSet phldrT="[Text]" custT="1"/>
      <dgm:spPr>
        <a:solidFill>
          <a:srgbClr val="0070C0"/>
        </a:solidFill>
      </dgm:spPr>
      <dgm:t>
        <a:bodyPr/>
        <a:lstStyle/>
        <a:p>
          <a:r>
            <a:rPr lang="zh-CN" altLang="en-US" sz="3200" b="1" kern="1200" dirty="0" smtClean="0">
              <a:latin typeface="Microsoft YaHei" charset="-122"/>
              <a:ea typeface="Microsoft YaHei" charset="-122"/>
            </a:rPr>
            <a:t>道路交通设施智能化分级维度、标准与方法</a:t>
          </a:r>
          <a:endParaRPr lang="en-US" sz="3200" b="1" kern="1200" dirty="0">
            <a:solidFill>
              <a:srgbClr val="FFFF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E889FE5-F9BD-F24B-8D01-FE93DE27E7A3}" type="parTrans" cxnId="{1A06867A-A484-A049-A2FE-49A6B18ACBA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A846EE0-FB09-594F-8ECE-397C62E671FE}" type="sibTrans" cxnId="{1A06867A-A484-A049-A2FE-49A6B18ACBAF}">
      <dgm:prSet/>
      <dgm:spPr/>
      <dgm:t>
        <a:bodyPr/>
        <a:lstStyle/>
        <a:p>
          <a:endParaRPr lang="en-US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52555D5-85A7-2640-B46F-03F50EBCA05E}">
      <dgm:prSet custT="1"/>
      <dgm:spPr>
        <a:solidFill>
          <a:srgbClr val="0070C0"/>
        </a:solidFill>
      </dgm:spPr>
      <dgm:t>
        <a:bodyPr/>
        <a:lstStyle/>
        <a:p>
          <a:r>
            <a:rPr lang="zh-CN" altLang="en-US" sz="3000" b="1" kern="1200" dirty="0" smtClean="0">
              <a:latin typeface="Microsoft YaHei" charset="-122"/>
              <a:ea typeface="Microsoft YaHei" charset="-122"/>
              <a:cs typeface="Microsoft YaHei" charset="-122"/>
            </a:rPr>
            <a:t>自动驾驶与智能设施安全风险评估与安全保障体系</a:t>
          </a:r>
          <a:endParaRPr lang="en-US" sz="3200" b="1" kern="1200" dirty="0">
            <a:solidFill>
              <a:srgbClr val="FFFF00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8A34B65-4557-0542-B015-37C64B5F0D3D}" type="parTrans" cxnId="{94C99CD0-1D3F-BD42-9874-837D9D65AE29}">
      <dgm:prSet/>
      <dgm:spPr/>
      <dgm:t>
        <a:bodyPr/>
        <a:lstStyle/>
        <a:p>
          <a:endParaRPr lang="en-US"/>
        </a:p>
      </dgm:t>
    </dgm:pt>
    <dgm:pt modelId="{960B7F50-6706-7A43-BAAF-DD6F58594CD3}" type="sibTrans" cxnId="{94C99CD0-1D3F-BD42-9874-837D9D65AE29}">
      <dgm:prSet/>
      <dgm:spPr/>
      <dgm:t>
        <a:bodyPr/>
        <a:lstStyle/>
        <a:p>
          <a:endParaRPr lang="en-US"/>
        </a:p>
      </dgm:t>
    </dgm:pt>
    <dgm:pt modelId="{CE6BAD82-FA70-C841-ADD7-83A44E4C967F}" type="pres">
      <dgm:prSet presAssocID="{FB198ABC-7E24-B84E-A3D2-6BCD65906CA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1912A7CA-1B6A-CD41-B013-E9A05A35C4CF}" type="pres">
      <dgm:prSet presAssocID="{FB198ABC-7E24-B84E-A3D2-6BCD65906CAD}" presName="Name1" presStyleCnt="0"/>
      <dgm:spPr/>
    </dgm:pt>
    <dgm:pt modelId="{8C1C034C-C146-E04A-A3B4-09A736392D35}" type="pres">
      <dgm:prSet presAssocID="{FB198ABC-7E24-B84E-A3D2-6BCD65906CAD}" presName="cycle" presStyleCnt="0"/>
      <dgm:spPr/>
    </dgm:pt>
    <dgm:pt modelId="{571CB491-5CCB-BC41-A2F3-FA317250CAEC}" type="pres">
      <dgm:prSet presAssocID="{FB198ABC-7E24-B84E-A3D2-6BCD65906CAD}" presName="srcNode" presStyleLbl="node1" presStyleIdx="0" presStyleCnt="4"/>
      <dgm:spPr/>
    </dgm:pt>
    <dgm:pt modelId="{FE4EDD14-47F5-384B-99F4-C10141C0DF1B}" type="pres">
      <dgm:prSet presAssocID="{FB198ABC-7E24-B84E-A3D2-6BCD65906CAD}" presName="conn" presStyleLbl="parChTrans1D2" presStyleIdx="0" presStyleCnt="1"/>
      <dgm:spPr/>
      <dgm:t>
        <a:bodyPr/>
        <a:lstStyle/>
        <a:p>
          <a:endParaRPr lang="en-US"/>
        </a:p>
      </dgm:t>
    </dgm:pt>
    <dgm:pt modelId="{0D9B8F51-DBB1-7E42-B16B-0BD451FA1C65}" type="pres">
      <dgm:prSet presAssocID="{FB198ABC-7E24-B84E-A3D2-6BCD65906CAD}" presName="extraNode" presStyleLbl="node1" presStyleIdx="0" presStyleCnt="4"/>
      <dgm:spPr/>
    </dgm:pt>
    <dgm:pt modelId="{2CE444AC-4AF8-D244-ADCF-7B73E77077F6}" type="pres">
      <dgm:prSet presAssocID="{FB198ABC-7E24-B84E-A3D2-6BCD65906CAD}" presName="dstNode" presStyleLbl="node1" presStyleIdx="0" presStyleCnt="4"/>
      <dgm:spPr/>
    </dgm:pt>
    <dgm:pt modelId="{6EB064A6-6D9F-8349-827A-909B282307F7}" type="pres">
      <dgm:prSet presAssocID="{CE71BA83-AB41-9D46-98F0-7E0F532B9BAE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A11AB-4966-7B4D-B256-E221D63B14B7}" type="pres">
      <dgm:prSet presAssocID="{CE71BA83-AB41-9D46-98F0-7E0F532B9BAE}" presName="accent_1" presStyleCnt="0"/>
      <dgm:spPr/>
    </dgm:pt>
    <dgm:pt modelId="{177FCDBC-309D-C542-A8D4-89F40B487495}" type="pres">
      <dgm:prSet presAssocID="{CE71BA83-AB41-9D46-98F0-7E0F532B9BAE}" presName="accentRepeatNode" presStyleLbl="solidFgAcc1" presStyleIdx="0" presStyleCnt="4"/>
      <dgm:spPr/>
    </dgm:pt>
    <dgm:pt modelId="{56B602C7-C627-AE40-8925-DA01A4E2213B}" type="pres">
      <dgm:prSet presAssocID="{557A53F5-87F3-C84E-AFC0-D9F560A75FA2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A70304-AFD0-1E45-B737-78544CDB9E77}" type="pres">
      <dgm:prSet presAssocID="{557A53F5-87F3-C84E-AFC0-D9F560A75FA2}" presName="accent_2" presStyleCnt="0"/>
      <dgm:spPr/>
    </dgm:pt>
    <dgm:pt modelId="{72CF0340-EC10-EA42-88D7-589F8B4012EB}" type="pres">
      <dgm:prSet presAssocID="{557A53F5-87F3-C84E-AFC0-D9F560A75FA2}" presName="accentRepeatNode" presStyleLbl="solidFgAcc1" presStyleIdx="1" presStyleCnt="4"/>
      <dgm:spPr/>
    </dgm:pt>
    <dgm:pt modelId="{9B702766-D027-8248-B19B-266EFB431F6D}" type="pres">
      <dgm:prSet presAssocID="{13BE232E-122F-BB48-BCA3-9A57969B0E9E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910148-9F19-B640-973A-FA15E075E234}" type="pres">
      <dgm:prSet presAssocID="{13BE232E-122F-BB48-BCA3-9A57969B0E9E}" presName="accent_3" presStyleCnt="0"/>
      <dgm:spPr/>
    </dgm:pt>
    <dgm:pt modelId="{563E69D2-68B3-5A44-8215-353404400404}" type="pres">
      <dgm:prSet presAssocID="{13BE232E-122F-BB48-BCA3-9A57969B0E9E}" presName="accentRepeatNode" presStyleLbl="solidFgAcc1" presStyleIdx="2" presStyleCnt="4"/>
      <dgm:spPr/>
    </dgm:pt>
    <dgm:pt modelId="{4A59B583-8989-C54F-9758-A68978196677}" type="pres">
      <dgm:prSet presAssocID="{152555D5-85A7-2640-B46F-03F50EBCA05E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A4E37C-5A35-124F-852C-2836B87072EC}" type="pres">
      <dgm:prSet presAssocID="{152555D5-85A7-2640-B46F-03F50EBCA05E}" presName="accent_4" presStyleCnt="0"/>
      <dgm:spPr/>
    </dgm:pt>
    <dgm:pt modelId="{649572D5-69ED-6B42-8738-FF4CCA18BB8A}" type="pres">
      <dgm:prSet presAssocID="{152555D5-85A7-2640-B46F-03F50EBCA05E}" presName="accentRepeatNode" presStyleLbl="solidFgAcc1" presStyleIdx="3" presStyleCnt="4"/>
      <dgm:spPr/>
    </dgm:pt>
  </dgm:ptLst>
  <dgm:cxnLst>
    <dgm:cxn modelId="{56B495B9-268D-304E-AFF5-E5C5C2E759FE}" srcId="{FB198ABC-7E24-B84E-A3D2-6BCD65906CAD}" destId="{CE71BA83-AB41-9D46-98F0-7E0F532B9BAE}" srcOrd="0" destOrd="0" parTransId="{AC0BC563-BA34-864C-8650-54555A7392C1}" sibTransId="{2005C37A-CA35-4940-83E3-27B2E037CDBB}"/>
    <dgm:cxn modelId="{4B31F450-E5E8-B94A-8081-7962DC1EE717}" type="presOf" srcId="{2005C37A-CA35-4940-83E3-27B2E037CDBB}" destId="{FE4EDD14-47F5-384B-99F4-C10141C0DF1B}" srcOrd="0" destOrd="0" presId="urn:microsoft.com/office/officeart/2008/layout/VerticalCurvedList"/>
    <dgm:cxn modelId="{4BC60CE3-7319-B944-A360-2BEF9CDA66EA}" type="presOf" srcId="{557A53F5-87F3-C84E-AFC0-D9F560A75FA2}" destId="{56B602C7-C627-AE40-8925-DA01A4E2213B}" srcOrd="0" destOrd="0" presId="urn:microsoft.com/office/officeart/2008/layout/VerticalCurvedList"/>
    <dgm:cxn modelId="{1C0E1AE5-2FC9-FD44-888B-09CC6407A46F}" srcId="{FB198ABC-7E24-B84E-A3D2-6BCD65906CAD}" destId="{557A53F5-87F3-C84E-AFC0-D9F560A75FA2}" srcOrd="1" destOrd="0" parTransId="{FD726FB1-AA18-5C44-AF5C-E9B405693D2E}" sibTransId="{3C828B95-CE81-B04B-A2A5-4DF806C1672E}"/>
    <dgm:cxn modelId="{1A06867A-A484-A049-A2FE-49A6B18ACBAF}" srcId="{FB198ABC-7E24-B84E-A3D2-6BCD65906CAD}" destId="{13BE232E-122F-BB48-BCA3-9A57969B0E9E}" srcOrd="2" destOrd="0" parTransId="{7E889FE5-F9BD-F24B-8D01-FE93DE27E7A3}" sibTransId="{4A846EE0-FB09-594F-8ECE-397C62E671FE}"/>
    <dgm:cxn modelId="{DA8B6447-9B07-144A-A957-19317AC7532E}" type="presOf" srcId="{FB198ABC-7E24-B84E-A3D2-6BCD65906CAD}" destId="{CE6BAD82-FA70-C841-ADD7-83A44E4C967F}" srcOrd="0" destOrd="0" presId="urn:microsoft.com/office/officeart/2008/layout/VerticalCurvedList"/>
    <dgm:cxn modelId="{EAEF0557-53F2-6C49-8612-B0E8A4E69C23}" type="presOf" srcId="{152555D5-85A7-2640-B46F-03F50EBCA05E}" destId="{4A59B583-8989-C54F-9758-A68978196677}" srcOrd="0" destOrd="0" presId="urn:microsoft.com/office/officeart/2008/layout/VerticalCurvedList"/>
    <dgm:cxn modelId="{3F15041C-F901-5D4E-814C-DD1327744766}" type="presOf" srcId="{13BE232E-122F-BB48-BCA3-9A57969B0E9E}" destId="{9B702766-D027-8248-B19B-266EFB431F6D}" srcOrd="0" destOrd="0" presId="urn:microsoft.com/office/officeart/2008/layout/VerticalCurvedList"/>
    <dgm:cxn modelId="{94C99CD0-1D3F-BD42-9874-837D9D65AE29}" srcId="{FB198ABC-7E24-B84E-A3D2-6BCD65906CAD}" destId="{152555D5-85A7-2640-B46F-03F50EBCA05E}" srcOrd="3" destOrd="0" parTransId="{38A34B65-4557-0542-B015-37C64B5F0D3D}" sibTransId="{960B7F50-6706-7A43-BAAF-DD6F58594CD3}"/>
    <dgm:cxn modelId="{B2B5BE58-E11C-3C46-A5D7-F82071128B29}" type="presOf" srcId="{CE71BA83-AB41-9D46-98F0-7E0F532B9BAE}" destId="{6EB064A6-6D9F-8349-827A-909B282307F7}" srcOrd="0" destOrd="0" presId="urn:microsoft.com/office/officeart/2008/layout/VerticalCurvedList"/>
    <dgm:cxn modelId="{F5FD97BC-B4B1-9847-B7F6-D70E20C6FD1E}" type="presParOf" srcId="{CE6BAD82-FA70-C841-ADD7-83A44E4C967F}" destId="{1912A7CA-1B6A-CD41-B013-E9A05A35C4CF}" srcOrd="0" destOrd="0" presId="urn:microsoft.com/office/officeart/2008/layout/VerticalCurvedList"/>
    <dgm:cxn modelId="{52E8D78E-33F5-4641-9546-A1A57347887D}" type="presParOf" srcId="{1912A7CA-1B6A-CD41-B013-E9A05A35C4CF}" destId="{8C1C034C-C146-E04A-A3B4-09A736392D35}" srcOrd="0" destOrd="0" presId="urn:microsoft.com/office/officeart/2008/layout/VerticalCurvedList"/>
    <dgm:cxn modelId="{0635F542-A912-2D41-AAA9-AF8D7B4C7E58}" type="presParOf" srcId="{8C1C034C-C146-E04A-A3B4-09A736392D35}" destId="{571CB491-5CCB-BC41-A2F3-FA317250CAEC}" srcOrd="0" destOrd="0" presId="urn:microsoft.com/office/officeart/2008/layout/VerticalCurvedList"/>
    <dgm:cxn modelId="{4B988F8B-36E3-3546-A115-B21BC729DAE8}" type="presParOf" srcId="{8C1C034C-C146-E04A-A3B4-09A736392D35}" destId="{FE4EDD14-47F5-384B-99F4-C10141C0DF1B}" srcOrd="1" destOrd="0" presId="urn:microsoft.com/office/officeart/2008/layout/VerticalCurvedList"/>
    <dgm:cxn modelId="{574644D2-3D6A-EB4A-A455-9F30D4DA43BC}" type="presParOf" srcId="{8C1C034C-C146-E04A-A3B4-09A736392D35}" destId="{0D9B8F51-DBB1-7E42-B16B-0BD451FA1C65}" srcOrd="2" destOrd="0" presId="urn:microsoft.com/office/officeart/2008/layout/VerticalCurvedList"/>
    <dgm:cxn modelId="{C5636E03-A1A3-484A-9816-87BD5F8DD538}" type="presParOf" srcId="{8C1C034C-C146-E04A-A3B4-09A736392D35}" destId="{2CE444AC-4AF8-D244-ADCF-7B73E77077F6}" srcOrd="3" destOrd="0" presId="urn:microsoft.com/office/officeart/2008/layout/VerticalCurvedList"/>
    <dgm:cxn modelId="{DEA62792-0A59-5140-971E-6BEC19B1E5D6}" type="presParOf" srcId="{1912A7CA-1B6A-CD41-B013-E9A05A35C4CF}" destId="{6EB064A6-6D9F-8349-827A-909B282307F7}" srcOrd="1" destOrd="0" presId="urn:microsoft.com/office/officeart/2008/layout/VerticalCurvedList"/>
    <dgm:cxn modelId="{F33B0CFC-18BE-3D4E-A6E8-CE7C376EB536}" type="presParOf" srcId="{1912A7CA-1B6A-CD41-B013-E9A05A35C4CF}" destId="{E55A11AB-4966-7B4D-B256-E221D63B14B7}" srcOrd="2" destOrd="0" presId="urn:microsoft.com/office/officeart/2008/layout/VerticalCurvedList"/>
    <dgm:cxn modelId="{3E94085C-AF68-F546-B938-4BC1D1BD44B8}" type="presParOf" srcId="{E55A11AB-4966-7B4D-B256-E221D63B14B7}" destId="{177FCDBC-309D-C542-A8D4-89F40B487495}" srcOrd="0" destOrd="0" presId="urn:microsoft.com/office/officeart/2008/layout/VerticalCurvedList"/>
    <dgm:cxn modelId="{F7DAA48E-A5A6-CC46-84F4-0FFE8B7E6A43}" type="presParOf" srcId="{1912A7CA-1B6A-CD41-B013-E9A05A35C4CF}" destId="{56B602C7-C627-AE40-8925-DA01A4E2213B}" srcOrd="3" destOrd="0" presId="urn:microsoft.com/office/officeart/2008/layout/VerticalCurvedList"/>
    <dgm:cxn modelId="{9775CBE9-FA65-8A49-BF3E-470650A13993}" type="presParOf" srcId="{1912A7CA-1B6A-CD41-B013-E9A05A35C4CF}" destId="{26A70304-AFD0-1E45-B737-78544CDB9E77}" srcOrd="4" destOrd="0" presId="urn:microsoft.com/office/officeart/2008/layout/VerticalCurvedList"/>
    <dgm:cxn modelId="{9A62AF7E-AF33-9C40-B20E-11F0EB99994C}" type="presParOf" srcId="{26A70304-AFD0-1E45-B737-78544CDB9E77}" destId="{72CF0340-EC10-EA42-88D7-589F8B4012EB}" srcOrd="0" destOrd="0" presId="urn:microsoft.com/office/officeart/2008/layout/VerticalCurvedList"/>
    <dgm:cxn modelId="{E94DB78A-2B5B-E741-B2AA-D4AA2B25959B}" type="presParOf" srcId="{1912A7CA-1B6A-CD41-B013-E9A05A35C4CF}" destId="{9B702766-D027-8248-B19B-266EFB431F6D}" srcOrd="5" destOrd="0" presId="urn:microsoft.com/office/officeart/2008/layout/VerticalCurvedList"/>
    <dgm:cxn modelId="{CD370F8B-6418-5949-BD31-38D85A2FB164}" type="presParOf" srcId="{1912A7CA-1B6A-CD41-B013-E9A05A35C4CF}" destId="{AC910148-9F19-B640-973A-FA15E075E234}" srcOrd="6" destOrd="0" presId="urn:microsoft.com/office/officeart/2008/layout/VerticalCurvedList"/>
    <dgm:cxn modelId="{FBFECCB5-42B2-9340-A955-0552E8BCE4F7}" type="presParOf" srcId="{AC910148-9F19-B640-973A-FA15E075E234}" destId="{563E69D2-68B3-5A44-8215-353404400404}" srcOrd="0" destOrd="0" presId="urn:microsoft.com/office/officeart/2008/layout/VerticalCurvedList"/>
    <dgm:cxn modelId="{1EF7F804-070D-A94F-A436-FB7E68E51849}" type="presParOf" srcId="{1912A7CA-1B6A-CD41-B013-E9A05A35C4CF}" destId="{4A59B583-8989-C54F-9758-A68978196677}" srcOrd="7" destOrd="0" presId="urn:microsoft.com/office/officeart/2008/layout/VerticalCurvedList"/>
    <dgm:cxn modelId="{17F53FD9-045C-DA47-99D6-F1B1A335C00D}" type="presParOf" srcId="{1912A7CA-1B6A-CD41-B013-E9A05A35C4CF}" destId="{4FA4E37C-5A35-124F-852C-2836B87072EC}" srcOrd="8" destOrd="0" presId="urn:microsoft.com/office/officeart/2008/layout/VerticalCurvedList"/>
    <dgm:cxn modelId="{111FE3E9-4AC1-1842-BF2F-18E3CFEF1B0F}" type="presParOf" srcId="{4FA4E37C-5A35-124F-852C-2836B87072EC}" destId="{649572D5-69ED-6B42-8738-FF4CCA18BB8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38238-1F45-1C44-BF93-FDC5D8116962}">
      <dsp:nvSpPr>
        <dsp:cNvPr id="0" name=""/>
        <dsp:cNvSpPr/>
      </dsp:nvSpPr>
      <dsp:spPr>
        <a:xfrm>
          <a:off x="2570360" y="1679037"/>
          <a:ext cx="1415587" cy="11659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SRAAV</a:t>
          </a:r>
        </a:p>
      </dsp:txBody>
      <dsp:txXfrm>
        <a:off x="2777668" y="1849786"/>
        <a:ext cx="1000971" cy="824451"/>
      </dsp:txXfrm>
    </dsp:sp>
    <dsp:sp modelId="{E13FEF64-B294-8940-8C6A-0D6742A09261}">
      <dsp:nvSpPr>
        <dsp:cNvPr id="0" name=""/>
        <dsp:cNvSpPr/>
      </dsp:nvSpPr>
      <dsp:spPr>
        <a:xfrm rot="16200000">
          <a:off x="3148795" y="1240200"/>
          <a:ext cx="258719" cy="4041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187603" y="1359842"/>
        <a:ext cx="181103" cy="242501"/>
      </dsp:txXfrm>
    </dsp:sp>
    <dsp:sp modelId="{9E0695AA-1266-594A-AE15-E0A97375431F}">
      <dsp:nvSpPr>
        <dsp:cNvPr id="0" name=""/>
        <dsp:cNvSpPr/>
      </dsp:nvSpPr>
      <dsp:spPr>
        <a:xfrm>
          <a:off x="2683788" y="2155"/>
          <a:ext cx="1188732" cy="118873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设施</a:t>
          </a:r>
          <a:endParaRPr lang="en-US" sz="2400" kern="1200" dirty="0"/>
        </a:p>
      </dsp:txBody>
      <dsp:txXfrm>
        <a:off x="2857874" y="176241"/>
        <a:ext cx="840560" cy="840560"/>
      </dsp:txXfrm>
    </dsp:sp>
    <dsp:sp modelId="{045F62DD-0F6B-C14C-A280-3B7540F9048C}">
      <dsp:nvSpPr>
        <dsp:cNvPr id="0" name=""/>
        <dsp:cNvSpPr/>
      </dsp:nvSpPr>
      <dsp:spPr>
        <a:xfrm>
          <a:off x="4065881" y="2059927"/>
          <a:ext cx="192564" cy="4041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4065881" y="2140761"/>
        <a:ext cx="134795" cy="242501"/>
      </dsp:txXfrm>
    </dsp:sp>
    <dsp:sp modelId="{296689D9-149C-1A42-8E50-9FEA26FF9B4D}">
      <dsp:nvSpPr>
        <dsp:cNvPr id="0" name=""/>
        <dsp:cNvSpPr/>
      </dsp:nvSpPr>
      <dsp:spPr>
        <a:xfrm>
          <a:off x="4349278" y="1667645"/>
          <a:ext cx="1188732" cy="118873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交通</a:t>
          </a:r>
          <a:endParaRPr lang="en-US" sz="2400" kern="1200" dirty="0"/>
        </a:p>
      </dsp:txBody>
      <dsp:txXfrm>
        <a:off x="4523364" y="1841731"/>
        <a:ext cx="840560" cy="840560"/>
      </dsp:txXfrm>
    </dsp:sp>
    <dsp:sp modelId="{F4C664C4-ADAC-A34F-8178-F457BCC5E2A3}">
      <dsp:nvSpPr>
        <dsp:cNvPr id="0" name=""/>
        <dsp:cNvSpPr/>
      </dsp:nvSpPr>
      <dsp:spPr>
        <a:xfrm rot="5400000">
          <a:off x="3148795" y="2879654"/>
          <a:ext cx="258719" cy="4041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3187603" y="2921680"/>
        <a:ext cx="181103" cy="242501"/>
      </dsp:txXfrm>
    </dsp:sp>
    <dsp:sp modelId="{C09F0B6E-7821-504F-8FDA-3DAA76A8ECF1}">
      <dsp:nvSpPr>
        <dsp:cNvPr id="0" name=""/>
        <dsp:cNvSpPr/>
      </dsp:nvSpPr>
      <dsp:spPr>
        <a:xfrm>
          <a:off x="2683788" y="3333136"/>
          <a:ext cx="1188732" cy="118873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环境</a:t>
          </a:r>
          <a:endParaRPr lang="en-US" sz="2400" kern="1200" dirty="0"/>
        </a:p>
      </dsp:txBody>
      <dsp:txXfrm>
        <a:off x="2857874" y="3507222"/>
        <a:ext cx="840560" cy="840560"/>
      </dsp:txXfrm>
    </dsp:sp>
    <dsp:sp modelId="{9FB57962-29F4-F84E-BFF4-52F51BDCA741}">
      <dsp:nvSpPr>
        <dsp:cNvPr id="0" name=""/>
        <dsp:cNvSpPr/>
      </dsp:nvSpPr>
      <dsp:spPr>
        <a:xfrm rot="10760148">
          <a:off x="2238725" y="2070618"/>
          <a:ext cx="234415" cy="40416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2309047" y="2151044"/>
        <a:ext cx="164091" cy="242501"/>
      </dsp:txXfrm>
    </dsp:sp>
    <dsp:sp modelId="{3C5F1E08-DAEC-1545-A2EE-B780BF770313}">
      <dsp:nvSpPr>
        <dsp:cNvPr id="0" name=""/>
        <dsp:cNvSpPr/>
      </dsp:nvSpPr>
      <dsp:spPr>
        <a:xfrm>
          <a:off x="640153" y="1558437"/>
          <a:ext cx="1488067" cy="145106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/>
        </a:scene3d>
        <a:sp3d>
          <a:bevelT w="152400" h="50800" prst="softRound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使用</a:t>
          </a:r>
          <a:r>
            <a:rPr lang="en-US" sz="2400" kern="1200" dirty="0"/>
            <a:t>者</a:t>
          </a:r>
        </a:p>
      </dsp:txBody>
      <dsp:txXfrm>
        <a:off x="858075" y="1770940"/>
        <a:ext cx="1052223" cy="10260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988CA3-81CD-584D-BA24-6320B403AB13}">
      <dsp:nvSpPr>
        <dsp:cNvPr id="0" name=""/>
        <dsp:cNvSpPr/>
      </dsp:nvSpPr>
      <dsp:spPr>
        <a:xfrm>
          <a:off x="-12" y="0"/>
          <a:ext cx="8758205" cy="3624173"/>
        </a:xfrm>
        <a:prstGeom prst="swooshArrow">
          <a:avLst>
            <a:gd name="adj1" fmla="val 25000"/>
            <a:gd name="adj2" fmla="val 25000"/>
          </a:avLst>
        </a:prstGeom>
        <a:solidFill>
          <a:srgbClr val="92D050">
            <a:alpha val="54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CAC89DE-E96D-DA45-B95E-1AD04E746886}">
      <dsp:nvSpPr>
        <dsp:cNvPr id="0" name=""/>
        <dsp:cNvSpPr/>
      </dsp:nvSpPr>
      <dsp:spPr>
        <a:xfrm>
          <a:off x="2419584" y="1712352"/>
          <a:ext cx="429102" cy="429102"/>
        </a:xfrm>
        <a:prstGeom prst="ellipse">
          <a:avLst/>
        </a:prstGeom>
        <a:solidFill>
          <a:srgbClr val="FFC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D9BB71E-BF29-5C4E-8E53-B99C2E93B149}">
      <dsp:nvSpPr>
        <dsp:cNvPr id="0" name=""/>
        <dsp:cNvSpPr/>
      </dsp:nvSpPr>
      <dsp:spPr>
        <a:xfrm>
          <a:off x="783296" y="949533"/>
          <a:ext cx="5651181" cy="2674639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7372" bIns="0" numCol="1" spcCol="1270" anchor="t" anchorCtr="0">
          <a:noAutofit/>
        </a:bodyPr>
        <a:lstStyle/>
        <a:p>
          <a:pPr lvl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rPr>
            <a:t>智能程度</a:t>
          </a:r>
          <a:endParaRPr lang="en-US" sz="2800" kern="1200" dirty="0">
            <a:solidFill>
              <a:schemeClr val="bg1"/>
            </a:solidFill>
            <a:latin typeface="Microsoft YaHei" charset="0"/>
            <a:ea typeface="Microsoft YaHei" charset="0"/>
            <a:cs typeface="Microsoft YaHei" charset="0"/>
          </a:endParaRPr>
        </a:p>
      </dsp:txBody>
      <dsp:txXfrm>
        <a:off x="913861" y="1080098"/>
        <a:ext cx="5390051" cy="24135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4EDD14-47F5-384B-99F4-C10141C0DF1B}">
      <dsp:nvSpPr>
        <dsp:cNvPr id="0" name=""/>
        <dsp:cNvSpPr/>
      </dsp:nvSpPr>
      <dsp:spPr>
        <a:xfrm>
          <a:off x="-5606438" y="-858274"/>
          <a:ext cx="6675120" cy="6675120"/>
        </a:xfrm>
        <a:prstGeom prst="blockArc">
          <a:avLst>
            <a:gd name="adj1" fmla="val 18900000"/>
            <a:gd name="adj2" fmla="val 2700000"/>
            <a:gd name="adj3" fmla="val 324"/>
          </a:avLst>
        </a:pr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064A6-6D9F-8349-827A-909B282307F7}">
      <dsp:nvSpPr>
        <dsp:cNvPr id="0" name=""/>
        <dsp:cNvSpPr/>
      </dsp:nvSpPr>
      <dsp:spPr>
        <a:xfrm>
          <a:off x="559431" y="381215"/>
          <a:ext cx="9442855" cy="762826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549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latin typeface="Microsoft YaHei" charset="-122"/>
              <a:ea typeface="Microsoft YaHei" charset="-122"/>
              <a:cs typeface="Microsoft YaHei" charset="-122"/>
            </a:rPr>
            <a:t>自动驾驶与智能设施相关标准、规范、立法工作</a:t>
          </a:r>
          <a:endParaRPr lang="en-US" sz="3200" b="1" kern="1200" dirty="0">
            <a:solidFill>
              <a:srgbClr val="FFFF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59431" y="381215"/>
        <a:ext cx="9442855" cy="762826"/>
      </dsp:txXfrm>
    </dsp:sp>
    <dsp:sp modelId="{177FCDBC-309D-C542-A8D4-89F40B487495}">
      <dsp:nvSpPr>
        <dsp:cNvPr id="0" name=""/>
        <dsp:cNvSpPr/>
      </dsp:nvSpPr>
      <dsp:spPr>
        <a:xfrm>
          <a:off x="82664" y="285861"/>
          <a:ext cx="953533" cy="9535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602C7-C627-AE40-8925-DA01A4E2213B}">
      <dsp:nvSpPr>
        <dsp:cNvPr id="0" name=""/>
        <dsp:cNvSpPr/>
      </dsp:nvSpPr>
      <dsp:spPr>
        <a:xfrm>
          <a:off x="996777" y="1525653"/>
          <a:ext cx="9005509" cy="762826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549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latin typeface="Microsoft YaHei" charset="-122"/>
              <a:ea typeface="Microsoft YaHei" charset="-122"/>
            </a:rPr>
            <a:t>智能交通设施发展战略与技术路径</a:t>
          </a:r>
          <a:endParaRPr lang="en-US" sz="3200" b="1" kern="1200" dirty="0">
            <a:solidFill>
              <a:srgbClr val="FFFF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96777" y="1525653"/>
        <a:ext cx="9005509" cy="762826"/>
      </dsp:txXfrm>
    </dsp:sp>
    <dsp:sp modelId="{72CF0340-EC10-EA42-88D7-589F8B4012EB}">
      <dsp:nvSpPr>
        <dsp:cNvPr id="0" name=""/>
        <dsp:cNvSpPr/>
      </dsp:nvSpPr>
      <dsp:spPr>
        <a:xfrm>
          <a:off x="520010" y="1430300"/>
          <a:ext cx="953533" cy="9535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702766-D027-8248-B19B-266EFB431F6D}">
      <dsp:nvSpPr>
        <dsp:cNvPr id="0" name=""/>
        <dsp:cNvSpPr/>
      </dsp:nvSpPr>
      <dsp:spPr>
        <a:xfrm>
          <a:off x="996777" y="2670091"/>
          <a:ext cx="9005509" cy="762826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5494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b="1" kern="1200" dirty="0" smtClean="0">
              <a:latin typeface="Microsoft YaHei" charset="-122"/>
              <a:ea typeface="Microsoft YaHei" charset="-122"/>
            </a:rPr>
            <a:t>道路交通设施智能化分级维度、标准与方法</a:t>
          </a:r>
          <a:endParaRPr lang="en-US" sz="3200" b="1" kern="1200" dirty="0">
            <a:solidFill>
              <a:srgbClr val="FFFF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96777" y="2670091"/>
        <a:ext cx="9005509" cy="762826"/>
      </dsp:txXfrm>
    </dsp:sp>
    <dsp:sp modelId="{563E69D2-68B3-5A44-8215-353404400404}">
      <dsp:nvSpPr>
        <dsp:cNvPr id="0" name=""/>
        <dsp:cNvSpPr/>
      </dsp:nvSpPr>
      <dsp:spPr>
        <a:xfrm>
          <a:off x="520010" y="2574738"/>
          <a:ext cx="953533" cy="9535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59B583-8989-C54F-9758-A68978196677}">
      <dsp:nvSpPr>
        <dsp:cNvPr id="0" name=""/>
        <dsp:cNvSpPr/>
      </dsp:nvSpPr>
      <dsp:spPr>
        <a:xfrm>
          <a:off x="559431" y="3814530"/>
          <a:ext cx="9442855" cy="762826"/>
        </a:xfrm>
        <a:prstGeom prst="rect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5494" tIns="76200" rIns="76200" bIns="762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b="1" kern="1200" dirty="0" smtClean="0">
              <a:latin typeface="Microsoft YaHei" charset="-122"/>
              <a:ea typeface="Microsoft YaHei" charset="-122"/>
              <a:cs typeface="Microsoft YaHei" charset="-122"/>
            </a:rPr>
            <a:t>自动驾驶与智能设施安全风险评估与安全保障体系</a:t>
          </a:r>
          <a:endParaRPr lang="en-US" sz="3200" b="1" kern="1200" dirty="0">
            <a:solidFill>
              <a:srgbClr val="FFFF00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59431" y="3814530"/>
        <a:ext cx="9442855" cy="762826"/>
      </dsp:txXfrm>
    </dsp:sp>
    <dsp:sp modelId="{649572D5-69ED-6B42-8738-FF4CCA18BB8A}">
      <dsp:nvSpPr>
        <dsp:cNvPr id="0" name=""/>
        <dsp:cNvSpPr/>
      </dsp:nvSpPr>
      <dsp:spPr>
        <a:xfrm>
          <a:off x="82664" y="3719176"/>
          <a:ext cx="953533" cy="9535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99DE37-9B88-42CF-8263-03DC900A4BE3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126D5-1332-48E3-8429-68256B1A7D8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9609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283D5A-AAE6-44A6-9806-B00EBDCD76C1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7E83A-43E9-4555-BF99-1EB1E676A1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6515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9" algn="l" defTabSz="9142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5" algn="l" defTabSz="9142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1" algn="l" defTabSz="9142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7" algn="l" defTabSz="9142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0" algn="l" defTabSz="9142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6" algn="l" defTabSz="9142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61" algn="l" defTabSz="9142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02DA9-F637-CB4D-BC72-92066AEB9C9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52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9C514-AFA6-4EE6-97BF-6F520766E9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732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9C514-AFA6-4EE6-97BF-6F520766E9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442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9C514-AFA6-4EE6-97BF-6F520766E9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10825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9C514-AFA6-4EE6-97BF-6F520766E9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421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1503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914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is-I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12月17日</a:t>
            </a:r>
            <a:r>
              <a:rPr lang="zh-CN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上海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智能无人系统科学中心立足人工智能重大前沿科学难题，强化学科交叉融合，主要围绕“自主与感知”“协同与群智”等关键科学问题，从超材料感知、多尺度融合、自主与交互、多体与协同等研究方向展开科研攻关，建设若干个大科学设施和若干个研发平台，突破智能传感、无人终端、网络协控与系统等核心技术，力争在自主智能无人系统领域取得一批原始创新性研究成果，着力推动智慧城市、智能建造、智能制造、智能医疗、智能农业等领域的产业变革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5465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1360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01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613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5511AE-8499-4F60-A0E3-CFF4FF3618C1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0425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27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6137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5596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080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8589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9972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03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is-I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12月17日</a:t>
            </a:r>
            <a:r>
              <a:rPr lang="zh-CN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上海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智能无人系统科学中心立足人工智能重大前沿科学难题，强化学科交叉融合，主要围绕“自主与感知”“协同与群智”等关键科学问题，从超材料感知、多尺度融合、自主与交互、多体与协同等研究方向展开科研攻关，建设若干个大科学设施和若干个研发平台，突破智能传感、无人终端、网络协控与系统等核心技术，力争在自主智能无人系统领域取得一批原始创新性研究成果，着力推动智慧城市、智能建造、智能制造、智能医疗、智能农业等领域的产业变革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565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is-I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12月17日</a:t>
            </a:r>
            <a:r>
              <a:rPr lang="zh-CN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上海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智能无人系统科学中心立足人工智能重大前沿科学难题，强化学科交叉融合，主要围绕“自主与感知”“协同与群智”等关键科学问题，从超材料感知、多尺度融合、自主与交互、多体与协同等研究方向展开科研攻关，建设若干个大科学设施和若干个研发平台，突破智能传感、无人终端、网络协控与系统等核心技术，力争在自主智能无人系统领域取得一批原始创新性研究成果，着力推动智慧城市、智能建造、智能制造、智能医疗、智能农业等领域的产业变革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83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is-I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12月17日</a:t>
            </a:r>
            <a:r>
              <a:rPr lang="zh-CN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上海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智能无人系统科学中心立足人工智能重大前沿科学难题，强化学科交叉融合，主要围绕“自主与感知”“协同与群智”等关键科学问题，从超材料感知、多尺度融合、自主与交互、多体与协同等研究方向展开科研攻关，建设若干个大科学设施和若干个研发平台，突破智能传感、无人终端、网络协控与系统等核心技术，力争在自主智能无人系统领域取得一批原始创新性研究成果，着力推动智慧城市、智能建造、智能制造、智能医疗、智能农业等领域的产业变革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1855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is-I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12月17日</a:t>
            </a:r>
            <a:r>
              <a:rPr lang="zh-CN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上海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智能无人系统科学中心立足人工智能重大前沿科学难题，强化学科交叉融合，主要围绕“自主与感知”“协同与群智”等关键科学问题，从超材料感知、多尺度融合、自主与交互、多体与协同等研究方向展开科研攻关，建设若干个大科学设施和若干个研发平台，突破智能传感、无人终端、网络协控与系统等核心技术，力争在自主智能无人系统领域取得一批原始创新性研究成果，着力推动智慧城市、智能建造、智能制造、智能医疗、智能农业等领域的产业变革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766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is-I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12月17日</a:t>
            </a:r>
            <a:r>
              <a:rPr lang="zh-CN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上海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自主智能无人系统科学中心立足人工智能重大前沿科学难题，强化学科交叉融合，主要围绕“自主与感知”“协同与群智”等关键科学问题，从超材料感知、多尺度融合、自主与交互、多体与协同等研究方向展开科研攻关，建设若干个大科学设施和若干个研发平台，突破智能传感、无人终端、网络协控与系统等核心技术，力争在自主智能无人系统领域取得一批原始创新性研究成果，着力推动智慧城市、智能建造、智能制造、智能医疗、智能农业等领域的产业变革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7E83A-43E9-4555-BF99-1EB1E676A1A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070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2956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9C514-AFA6-4EE6-97BF-6F520766E9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19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85A725D-E3A6-4C67-948B-1EB3BA5F3E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B4CDDC36-9FF3-4A96-A7A8-7DA43C359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46" indent="0" algn="ctr">
              <a:buNone/>
              <a:defRPr sz="2100"/>
            </a:lvl2pPr>
            <a:lvl3pPr marL="914289" indent="0" algn="ctr">
              <a:buNone/>
              <a:defRPr sz="1800"/>
            </a:lvl3pPr>
            <a:lvl4pPr marL="1371435" indent="0" algn="ctr">
              <a:buNone/>
              <a:defRPr sz="1500"/>
            </a:lvl4pPr>
            <a:lvl5pPr marL="1828581" indent="0" algn="ctr">
              <a:buNone/>
              <a:defRPr sz="1500"/>
            </a:lvl5pPr>
            <a:lvl6pPr marL="2285727" indent="0" algn="ctr">
              <a:buNone/>
              <a:defRPr sz="1500"/>
            </a:lvl6pPr>
            <a:lvl7pPr marL="2742870" indent="0" algn="ctr">
              <a:buNone/>
              <a:defRPr sz="1500"/>
            </a:lvl7pPr>
            <a:lvl8pPr marL="3200016" indent="0" algn="ctr">
              <a:buNone/>
              <a:defRPr sz="1500"/>
            </a:lvl8pPr>
            <a:lvl9pPr marL="3657161" indent="0" algn="ctr">
              <a:buNone/>
              <a:defRPr sz="15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CA89B619-7C3A-4557-B9DB-66748A1DB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6EB75C9-54A1-40D7-BF2A-81BFD648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982FEA7-A867-4858-AA24-FEDA50F18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995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311735C2-C23D-4CB6-B66D-0F1A0C365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3F42ABB1-FABB-4D38-80CD-185912A901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48C8B150-B790-4AC6-96A5-B9F4B5E0E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0CDE715-E7A4-4A93-A13B-525A17A96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E62A36B5-0E02-4A5E-BBBF-FD40D5261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72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DB65DF05-630B-46F2-A90B-3D43832816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70DCB7F8-E100-477D-A8C4-2EEDE1563B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2918F2E-1EB6-4A52-B90A-5CC0356D5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192D83B-D30A-4673-A97C-4FF8BEA00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4B694A2-3825-45BA-BA41-BC09DF98C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111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交通运输\零件\交通运输ppt 零件-08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3176" y="6038854"/>
            <a:ext cx="764117" cy="819150"/>
          </a:xfrm>
          <a:prstGeom prst="rect">
            <a:avLst/>
          </a:prstGeom>
          <a:noFill/>
        </p:spPr>
      </p:pic>
      <p:sp>
        <p:nvSpPr>
          <p:cNvPr id="17" name="日期占位符 7"/>
          <p:cNvSpPr>
            <a:spLocks noGrp="1"/>
          </p:cNvSpPr>
          <p:nvPr userDrawn="1">
            <p:ph type="dt" sz="quarter" idx="11"/>
          </p:nvPr>
        </p:nvSpPr>
        <p:spPr>
          <a:xfrm>
            <a:off x="9918749" y="342879"/>
            <a:ext cx="1511291" cy="342902"/>
          </a:xfrm>
        </p:spPr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8FC7DBC8-975C-4207-936C-01FC1A90A004}" type="datetime1">
              <a:rPr lang="zh-CN" altLang="en-US" smtClean="0"/>
              <a:pPr>
                <a:defRPr/>
              </a:pPr>
              <a:t>2019/3/25</a:t>
            </a:fld>
            <a:endParaRPr lang="zh-CN" altLang="en-US" dirty="0"/>
          </a:p>
        </p:txBody>
      </p:sp>
      <p:sp>
        <p:nvSpPr>
          <p:cNvPr id="32" name="标题 1"/>
          <p:cNvSpPr>
            <a:spLocks noGrp="1"/>
          </p:cNvSpPr>
          <p:nvPr>
            <p:ph type="title" hasCustomPrompt="1"/>
          </p:nvPr>
        </p:nvSpPr>
        <p:spPr>
          <a:xfrm>
            <a:off x="6000752" y="2143116"/>
            <a:ext cx="5048285" cy="3146206"/>
          </a:xfrm>
        </p:spPr>
        <p:txBody>
          <a:bodyPr anchor="t">
            <a:normAutofit/>
          </a:bodyPr>
          <a:lstStyle>
            <a:lvl1pPr algn="l">
              <a:lnSpc>
                <a:spcPts val="4560"/>
              </a:lnSpc>
              <a:buFont typeface="Wingdings" pitchFamily="2" charset="2"/>
              <a:buNone/>
              <a:defRPr sz="2700" b="1" cap="all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第一节  单击编辑章节标题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第二节  单击编辑章节标题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第三节  单击编辑章节标题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第四节  单击编辑章节标题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第五节  单击编辑章节标题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9219" name="Picture 3" descr="C:\Users\Administrator\Desktop\交通运输\零件\交通运输ppt 零件-12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510661"/>
            <a:ext cx="5469467" cy="1232536"/>
          </a:xfrm>
          <a:prstGeom prst="rect">
            <a:avLst/>
          </a:prstGeom>
          <a:noFill/>
        </p:spPr>
      </p:pic>
      <p:pic>
        <p:nvPicPr>
          <p:cNvPr id="9220" name="Picture 4" descr="C:\Users\Administrator\Desktop\交通运输\零件\交通运输ppt 零件-13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" y="2400293"/>
            <a:ext cx="5469468" cy="882014"/>
          </a:xfrm>
          <a:prstGeom prst="rect">
            <a:avLst/>
          </a:prstGeom>
          <a:noFill/>
        </p:spPr>
      </p:pic>
      <p:pic>
        <p:nvPicPr>
          <p:cNvPr id="9221" name="Picture 5" descr="C:\Users\Administrator\Desktop\交通运输\零件\交通运输ppt 零件-14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" y="3257549"/>
            <a:ext cx="5469467" cy="767716"/>
          </a:xfrm>
          <a:prstGeom prst="rect">
            <a:avLst/>
          </a:prstGeom>
          <a:noFill/>
        </p:spPr>
      </p:pic>
      <p:pic>
        <p:nvPicPr>
          <p:cNvPr id="9222" name="Picture 6" descr="C:\Users\Administrator\Desktop\交通运输\零件\交通运输ppt 零件-15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4029083"/>
            <a:ext cx="5469467" cy="882016"/>
          </a:xfrm>
          <a:prstGeom prst="rect">
            <a:avLst/>
          </a:prstGeom>
          <a:noFill/>
        </p:spPr>
      </p:pic>
      <p:pic>
        <p:nvPicPr>
          <p:cNvPr id="9223" name="Picture 7" descr="C:\Users\Administrator\Desktop\交通运输\零件\交通运输ppt 零件-16.png"/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" y="4539622"/>
            <a:ext cx="5469467" cy="1259209"/>
          </a:xfrm>
          <a:prstGeom prst="rect">
            <a:avLst/>
          </a:prstGeom>
          <a:noFill/>
        </p:spPr>
      </p:pic>
      <p:sp>
        <p:nvSpPr>
          <p:cNvPr id="16" name="标题 1"/>
          <p:cNvSpPr txBox="1">
            <a:spLocks/>
          </p:cNvSpPr>
          <p:nvPr userDrawn="1"/>
        </p:nvSpPr>
        <p:spPr>
          <a:xfrm>
            <a:off x="-2000221" y="2400293"/>
            <a:ext cx="2000221" cy="2657494"/>
          </a:xfrm>
          <a:prstGeom prst="rect">
            <a:avLst/>
          </a:prstGeom>
        </p:spPr>
        <p:txBody>
          <a:bodyPr vert="horz" lIns="109716" tIns="54857" rIns="109716" bIns="54857" rtlCol="0" anchor="t">
            <a:normAutofit/>
          </a:bodyPr>
          <a:lstStyle>
            <a:lvl1pPr algn="l">
              <a:lnSpc>
                <a:spcPct val="150000"/>
              </a:lnSpc>
              <a:buFont typeface="Wingdings" pitchFamily="2" charset="2"/>
              <a:buNone/>
              <a:defRPr sz="2000" b="1" cap="all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1097148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CN" altLang="en-US" sz="1400" b="1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说明：</a:t>
            </a:r>
            <a:endParaRPr kumimoji="0" lang="en-US" altLang="zh-CN" sz="1400" b="1" i="0" u="none" strike="noStrike" kern="1200" cap="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0" marR="0" lvl="0" indent="0" algn="l" defTabSz="1097148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400" b="1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1.</a:t>
            </a:r>
            <a:r>
              <a:rPr kumimoji="0" lang="zh-CN" altLang="en-US" sz="1400" b="1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可根据章节数自行删改蓝色长条</a:t>
            </a:r>
            <a:endParaRPr kumimoji="0" lang="en-US" altLang="zh-CN" sz="1400" b="1" i="0" u="none" strike="noStrike" kern="1200" cap="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0" marR="0" lvl="0" indent="0" algn="l" defTabSz="1097148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1400" b="1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2.</a:t>
            </a:r>
            <a:r>
              <a:rPr kumimoji="0" lang="zh-CN" altLang="en-US" sz="1400" b="1" i="0" u="none" strike="noStrike" kern="1200" cap="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重点章节旁长条可自行拉伸出来（但不宜拉伸过多）</a:t>
            </a:r>
            <a:r>
              <a:rPr kumimoji="0" lang="en-US" altLang="zh-CN" sz="2400" b="1" i="0" u="none" strike="noStrike" kern="1200" cap="all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/>
            </a:r>
            <a:br>
              <a:rPr kumimoji="0" lang="en-US" altLang="zh-CN" sz="2400" b="1" i="0" u="none" strike="noStrike" kern="1200" cap="all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</a:br>
            <a:endParaRPr kumimoji="0" lang="zh-CN" altLang="en-US" sz="2400" b="1" i="0" u="none" strike="noStrike" kern="1200" cap="all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12" name="图片 11" descr="交通运输ppt 零件-07.png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0"/>
            <a:ext cx="12192000" cy="10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903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Administrator\Desktop\交通运输\零件\交通运输ppt 零件-08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23176" y="6038851"/>
            <a:ext cx="764117" cy="819150"/>
          </a:xfrm>
          <a:prstGeom prst="rect">
            <a:avLst/>
          </a:prstGeom>
          <a:noFill/>
        </p:spPr>
      </p:pic>
      <p:sp>
        <p:nvSpPr>
          <p:cNvPr id="15" name="标题 1"/>
          <p:cNvSpPr>
            <a:spLocks noGrp="1"/>
          </p:cNvSpPr>
          <p:nvPr>
            <p:ph type="title" hasCustomPrompt="1"/>
          </p:nvPr>
        </p:nvSpPr>
        <p:spPr>
          <a:xfrm>
            <a:off x="761963" y="1028683"/>
            <a:ext cx="10287072" cy="600079"/>
          </a:xfrm>
        </p:spPr>
        <p:txBody>
          <a:bodyPr anchor="t">
            <a:normAutofit/>
          </a:bodyPr>
          <a:lstStyle>
            <a:lvl1pPr algn="l">
              <a:defRPr sz="3120" b="1" cap="all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单击编辑文本标题</a:t>
            </a:r>
          </a:p>
        </p:txBody>
      </p:sp>
      <p:sp>
        <p:nvSpPr>
          <p:cNvPr id="17" name="日期占位符 7"/>
          <p:cNvSpPr>
            <a:spLocks noGrp="1"/>
          </p:cNvSpPr>
          <p:nvPr userDrawn="1">
            <p:ph type="dt" sz="quarter" idx="11"/>
          </p:nvPr>
        </p:nvSpPr>
        <p:spPr>
          <a:xfrm>
            <a:off x="9918747" y="342879"/>
            <a:ext cx="1511291" cy="342902"/>
          </a:xfrm>
        </p:spPr>
        <p:txBody>
          <a:bodyPr/>
          <a:lstStyle>
            <a:lvl1pPr>
              <a:defRPr sz="144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>
              <a:defRPr/>
            </a:pPr>
            <a:fld id="{8FC7DBC8-975C-4207-936C-01FC1A90A004}" type="datetime1">
              <a:rPr lang="zh-CN" altLang="en-US" smtClean="0"/>
              <a:pPr>
                <a:defRPr/>
              </a:pPr>
              <a:t>2019/3/25</a:t>
            </a:fld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761963" y="1857600"/>
            <a:ext cx="10287072" cy="4228894"/>
          </a:xfrm>
        </p:spPr>
        <p:txBody>
          <a:bodyPr anchor="t">
            <a:normAutofit/>
          </a:bodyPr>
          <a:lstStyle>
            <a:lvl1pPr marL="0" marR="0" indent="0" algn="l" defTabSz="1097280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20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单击编辑正文内容</a:t>
            </a:r>
            <a:endParaRPr kumimoji="0" lang="en-US" altLang="zh-CN" sz="192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1097280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l"/>
              <a:tabLst/>
              <a:defRPr/>
            </a:pPr>
            <a:r>
              <a:rPr kumimoji="0" lang="en-US" altLang="zh-CN" sz="192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</a:t>
            </a: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第一级内容</a:t>
            </a:r>
            <a:endParaRPr kumimoji="0" lang="en-US" altLang="zh-CN" sz="192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1097280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92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 - </a:t>
            </a:r>
            <a:r>
              <a:rPr kumimoji="0" lang="zh-CN" altLang="en-US" sz="192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第二级内容</a:t>
            </a:r>
            <a:endParaRPr kumimoji="0" lang="en-US" altLang="zh-CN" sz="192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0" marR="0" lvl="0" indent="0" algn="l" defTabSz="1097280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8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    - </a:t>
            </a:r>
            <a:r>
              <a:rPr kumimoji="0" lang="zh-CN" altLang="en-US" sz="168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第三级内容</a:t>
            </a:r>
            <a:r>
              <a:rPr kumimoji="0" lang="en-US" altLang="zh-CN" sz="1680" b="0" i="0" u="none" strike="noStrike" kern="1200" cap="none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  </a:t>
            </a:r>
          </a:p>
          <a:p>
            <a:pPr lvl="0"/>
            <a:endParaRPr lang="zh-CN" altLang="en-US" dirty="0"/>
          </a:p>
        </p:txBody>
      </p:sp>
      <p:pic>
        <p:nvPicPr>
          <p:cNvPr id="7" name="图片 6" descr="交通运输ppt 零件-0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79"/>
            <a:ext cx="12192000" cy="1031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093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Administrator\Desktop\交通运输\零件\交通运输ppt 零件-0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2143116"/>
            <a:ext cx="12192001" cy="2560320"/>
          </a:xfrm>
          <a:prstGeom prst="rect">
            <a:avLst/>
          </a:prstGeom>
          <a:noFill/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90584" y="2743196"/>
            <a:ext cx="7315179" cy="942981"/>
          </a:xfrm>
        </p:spPr>
        <p:txBody>
          <a:bodyPr anchor="t">
            <a:noAutofit/>
          </a:bodyPr>
          <a:lstStyle>
            <a:lvl1pPr algn="l">
              <a:defRPr sz="5867" b="1" cap="all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单击此处编辑主标题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590584" y="3729051"/>
            <a:ext cx="7315179" cy="385755"/>
          </a:xfrm>
        </p:spPr>
        <p:txBody>
          <a:bodyPr anchor="b">
            <a:no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——  </a:t>
            </a:r>
            <a:r>
              <a:rPr lang="zh-CN" altLang="en-US" dirty="0" smtClean="0"/>
              <a:t>单击此处编辑副标题文字</a:t>
            </a:r>
            <a:r>
              <a:rPr lang="en-US" altLang="zh-CN" dirty="0" smtClean="0"/>
              <a:t>/ </a:t>
            </a:r>
            <a:r>
              <a:rPr lang="zh-CN" altLang="en-US" dirty="0" smtClean="0"/>
              <a:t>演讲者名字</a:t>
            </a:r>
          </a:p>
        </p:txBody>
      </p:sp>
      <p:sp>
        <p:nvSpPr>
          <p:cNvPr id="13" name="日期占位符 7"/>
          <p:cNvSpPr>
            <a:spLocks noGrp="1"/>
          </p:cNvSpPr>
          <p:nvPr userDrawn="1">
            <p:ph type="dt" sz="quarter" idx="10"/>
          </p:nvPr>
        </p:nvSpPr>
        <p:spPr>
          <a:xfrm>
            <a:off x="2666976" y="6172219"/>
            <a:ext cx="2844800" cy="342903"/>
          </a:xfrm>
        </p:spPr>
        <p:txBody>
          <a:bodyPr/>
          <a:lstStyle>
            <a:lvl1pPr>
              <a:defRPr sz="1867"/>
            </a:lvl1pPr>
          </a:lstStyle>
          <a:p>
            <a:pPr>
              <a:defRPr/>
            </a:pPr>
            <a:fld id="{8FC7DBC8-975C-4207-936C-01FC1A90A004}" type="datetime1">
              <a:rPr lang="zh-CN" altLang="en-US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pPr>
                <a:defRPr/>
              </a:pPr>
              <a:t>2019/3/25</a:t>
            </a:fld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文本占位符 2"/>
          <p:cNvSpPr>
            <a:spLocks noGrp="1"/>
          </p:cNvSpPr>
          <p:nvPr>
            <p:ph type="body" idx="12" hasCustomPrompt="1"/>
          </p:nvPr>
        </p:nvSpPr>
        <p:spPr>
          <a:xfrm>
            <a:off x="571461" y="6172219"/>
            <a:ext cx="2190765" cy="342903"/>
          </a:xfrm>
        </p:spPr>
        <p:txBody>
          <a:bodyPr anchor="b">
            <a:noAutofit/>
          </a:bodyPr>
          <a:lstStyle>
            <a:lvl1pPr marL="0" indent="0">
              <a:buNone/>
              <a:defRPr sz="1733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演讲者</a:t>
            </a:r>
            <a:r>
              <a:rPr lang="en-US" altLang="zh-CN" dirty="0" smtClean="0"/>
              <a:t>/ </a:t>
            </a:r>
            <a:r>
              <a:rPr lang="zh-CN" altLang="en-US" dirty="0" smtClean="0"/>
              <a:t>课程名称</a:t>
            </a:r>
          </a:p>
        </p:txBody>
      </p:sp>
      <p:pic>
        <p:nvPicPr>
          <p:cNvPr id="2" name="图片 1" descr="交通运输ppt 零件-06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70"/>
            <a:ext cx="6096000" cy="167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388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 descr="C:\Users\Administrator\Desktop\交通运输\零件\交通运输ppt 零件-25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" y="2143116"/>
            <a:ext cx="8957733" cy="2552700"/>
          </a:xfrm>
          <a:prstGeom prst="rect">
            <a:avLst/>
          </a:prstGeom>
          <a:noFill/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590584" y="2743195"/>
            <a:ext cx="5219664" cy="942982"/>
          </a:xfrm>
        </p:spPr>
        <p:txBody>
          <a:bodyPr anchor="t">
            <a:noAutofit/>
          </a:bodyPr>
          <a:lstStyle>
            <a:lvl1pPr algn="l">
              <a:defRPr sz="5280" b="1" cap="all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结束语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idx="11" hasCustomPrompt="1"/>
          </p:nvPr>
        </p:nvSpPr>
        <p:spPr>
          <a:xfrm>
            <a:off x="590584" y="3729051"/>
            <a:ext cx="5219664" cy="385754"/>
          </a:xfrm>
        </p:spPr>
        <p:txBody>
          <a:bodyPr anchor="b">
            <a:noAutofit/>
          </a:bodyPr>
          <a:lstStyle>
            <a:lvl1pPr marL="0" indent="0">
              <a:buNone/>
              <a:defRPr sz="216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548566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13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69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262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282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39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39959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852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 smtClean="0"/>
              <a:t>——  </a:t>
            </a:r>
            <a:r>
              <a:rPr lang="zh-CN" altLang="en-US" dirty="0" smtClean="0"/>
              <a:t>单击此处编辑副标题文字</a:t>
            </a:r>
          </a:p>
        </p:txBody>
      </p:sp>
      <p:sp>
        <p:nvSpPr>
          <p:cNvPr id="10" name="文本占位符 2"/>
          <p:cNvSpPr>
            <a:spLocks noGrp="1"/>
          </p:cNvSpPr>
          <p:nvPr>
            <p:ph type="body" idx="17" hasCustomPrompt="1"/>
          </p:nvPr>
        </p:nvSpPr>
        <p:spPr>
          <a:xfrm>
            <a:off x="8382016" y="2057390"/>
            <a:ext cx="3524275" cy="1714512"/>
          </a:xfrm>
        </p:spPr>
        <p:txBody>
          <a:bodyPr anchor="t">
            <a:noAutofit/>
          </a:bodyPr>
          <a:lstStyle>
            <a:lvl1pPr marL="0" marR="0" indent="0" algn="l" defTabSz="1097131" rtl="0" eaLnBrk="1" fontAlgn="auto" latinLnBrk="0" hangingPunct="1">
              <a:lnSpc>
                <a:spcPts val="26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20" b="1" baseline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548566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131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69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262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2828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394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39959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852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单击编辑文本内容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演讲者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联系方式等</a:t>
            </a:r>
          </a:p>
        </p:txBody>
      </p:sp>
      <p:pic>
        <p:nvPicPr>
          <p:cNvPr id="7" name="图片 6" descr="交通运输ppt 零件-06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3515410"/>
            <a:ext cx="6096000" cy="167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281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7C561A1-D121-41F6-B5A1-E4115C4A8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964D755-7283-483F-AE25-D88663C19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702430F-D427-4084-B28B-56D8ECC28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01B939BA-8372-4EFA-8169-FDAC717F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E6DF3CA-A1F4-4C04-BF6C-AD7EC7034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94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307F06F-E6D9-403D-A4C0-E4FF7FD8F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2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8C51F05-F402-4BAC-ABB1-F637E0663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6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46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142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3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82858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28572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7428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20001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6571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5F900A1-BB0C-4A69-B447-18B5D9B6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CFB6B2E-682D-4124-BD78-9020B6376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6CD56DD-47EA-40F1-BD85-82C857F6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17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8304D66-F0EE-4642-80EC-C5F2FBDA6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14C1680-05D5-4E03-94F6-C8B3A9950F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FA24E505-C191-4750-91D8-D8184FBACD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D667B3D9-20E8-48E8-A32E-21CFAA65E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CCEDE6C8-7726-4EB5-B293-4B20CDA01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6977AEAE-C591-4A7E-B297-466A9260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271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B79BD8C-4716-48B8-8939-B313F975E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ECE7D3B1-3A1A-4350-A0C6-440D557BE5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100" b="1"/>
            </a:lvl2pPr>
            <a:lvl3pPr marL="914289" indent="0">
              <a:buNone/>
              <a:defRPr sz="1800" b="1"/>
            </a:lvl3pPr>
            <a:lvl4pPr marL="1371435" indent="0">
              <a:buNone/>
              <a:defRPr sz="1500" b="1"/>
            </a:lvl4pPr>
            <a:lvl5pPr marL="1828581" indent="0">
              <a:buNone/>
              <a:defRPr sz="1500" b="1"/>
            </a:lvl5pPr>
            <a:lvl6pPr marL="2285727" indent="0">
              <a:buNone/>
              <a:defRPr sz="1500" b="1"/>
            </a:lvl6pPr>
            <a:lvl7pPr marL="2742870" indent="0">
              <a:buNone/>
              <a:defRPr sz="1500" b="1"/>
            </a:lvl7pPr>
            <a:lvl8pPr marL="3200016" indent="0">
              <a:buNone/>
              <a:defRPr sz="1500" b="1"/>
            </a:lvl8pPr>
            <a:lvl9pPr marL="3657161" indent="0">
              <a:buNone/>
              <a:defRPr sz="15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87EC824-5209-4030-9CC1-1795406F91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6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3CD183C0-882D-4CF0-BC6F-5F7C01C5E5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6" indent="0">
              <a:buNone/>
              <a:defRPr sz="2100" b="1"/>
            </a:lvl2pPr>
            <a:lvl3pPr marL="914289" indent="0">
              <a:buNone/>
              <a:defRPr sz="1800" b="1"/>
            </a:lvl3pPr>
            <a:lvl4pPr marL="1371435" indent="0">
              <a:buNone/>
              <a:defRPr sz="1500" b="1"/>
            </a:lvl4pPr>
            <a:lvl5pPr marL="1828581" indent="0">
              <a:buNone/>
              <a:defRPr sz="1500" b="1"/>
            </a:lvl5pPr>
            <a:lvl6pPr marL="2285727" indent="0">
              <a:buNone/>
              <a:defRPr sz="1500" b="1"/>
            </a:lvl6pPr>
            <a:lvl7pPr marL="2742870" indent="0">
              <a:buNone/>
              <a:defRPr sz="1500" b="1"/>
            </a:lvl7pPr>
            <a:lvl8pPr marL="3200016" indent="0">
              <a:buNone/>
              <a:defRPr sz="1500" b="1"/>
            </a:lvl8pPr>
            <a:lvl9pPr marL="3657161" indent="0">
              <a:buNone/>
              <a:defRPr sz="15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12EC68E6-4603-47E6-A957-A853B4B8AF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D673DF98-A1D3-4E22-BAD2-0895248F0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96A3CF6C-34EE-4528-97C9-809F9D2B4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CDB77B76-3E99-4958-8B32-16079D83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177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3DA257D-69C9-4913-A038-07F8328FA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777933EC-9B45-446C-884E-51ECEAB97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0BAD1B3F-23CA-496B-9A9A-39AD269D8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4C2CFC1C-3567-4EE0-80D9-2636D954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569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A8270C99-17CB-4131-AD14-192CE30E0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D10A5187-1907-46DF-8B48-B76E2CEBC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B2017C78-D2BC-4B33-B4EF-3FF41F31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881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19EC1255-1AFC-4D71-B94A-826BEB104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2BFEE0FF-7597-48A2-8EEB-0AED7859C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72111142-EE8B-42F4-84F3-DFD739584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500"/>
            </a:lvl1pPr>
            <a:lvl2pPr marL="457146" indent="0">
              <a:buNone/>
              <a:defRPr sz="1400"/>
            </a:lvl2pPr>
            <a:lvl3pPr marL="914289" indent="0">
              <a:buNone/>
              <a:defRPr sz="1200"/>
            </a:lvl3pPr>
            <a:lvl4pPr marL="1371435" indent="0">
              <a:buNone/>
              <a:defRPr sz="1000"/>
            </a:lvl4pPr>
            <a:lvl5pPr marL="1828581" indent="0">
              <a:buNone/>
              <a:defRPr sz="1000"/>
            </a:lvl5pPr>
            <a:lvl6pPr marL="2285727" indent="0">
              <a:buNone/>
              <a:defRPr sz="1000"/>
            </a:lvl6pPr>
            <a:lvl7pPr marL="2742870" indent="0">
              <a:buNone/>
              <a:defRPr sz="1000"/>
            </a:lvl7pPr>
            <a:lvl8pPr marL="3200016" indent="0">
              <a:buNone/>
              <a:defRPr sz="1000"/>
            </a:lvl8pPr>
            <a:lvl9pPr marL="3657161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4B50B46A-81A8-4948-8B01-596AB2F2E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D26D1B5-1679-40D3-B21B-909A7A699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3229648E-E8B9-4C62-AE40-12F2B3561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991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993C860-010D-45B7-A51C-AEE8A96F58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836A8598-E847-4E8D-A065-A971544722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46" indent="0">
              <a:buNone/>
              <a:defRPr sz="2800"/>
            </a:lvl2pPr>
            <a:lvl3pPr marL="914289" indent="0">
              <a:buNone/>
              <a:defRPr sz="2400"/>
            </a:lvl3pPr>
            <a:lvl4pPr marL="1371435" indent="0">
              <a:buNone/>
              <a:defRPr sz="2100"/>
            </a:lvl4pPr>
            <a:lvl5pPr marL="1828581" indent="0">
              <a:buNone/>
              <a:defRPr sz="2100"/>
            </a:lvl5pPr>
            <a:lvl6pPr marL="2285727" indent="0">
              <a:buNone/>
              <a:defRPr sz="2100"/>
            </a:lvl6pPr>
            <a:lvl7pPr marL="2742870" indent="0">
              <a:buNone/>
              <a:defRPr sz="2100"/>
            </a:lvl7pPr>
            <a:lvl8pPr marL="3200016" indent="0">
              <a:buNone/>
              <a:defRPr sz="2100"/>
            </a:lvl8pPr>
            <a:lvl9pPr marL="3657161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E60B86BB-4964-449D-97F3-A95362F5E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500"/>
            </a:lvl1pPr>
            <a:lvl2pPr marL="457146" indent="0">
              <a:buNone/>
              <a:defRPr sz="1400"/>
            </a:lvl2pPr>
            <a:lvl3pPr marL="914289" indent="0">
              <a:buNone/>
              <a:defRPr sz="1200"/>
            </a:lvl3pPr>
            <a:lvl4pPr marL="1371435" indent="0">
              <a:buNone/>
              <a:defRPr sz="1000"/>
            </a:lvl4pPr>
            <a:lvl5pPr marL="1828581" indent="0">
              <a:buNone/>
              <a:defRPr sz="1000"/>
            </a:lvl5pPr>
            <a:lvl6pPr marL="2285727" indent="0">
              <a:buNone/>
              <a:defRPr sz="1000"/>
            </a:lvl6pPr>
            <a:lvl7pPr marL="2742870" indent="0">
              <a:buNone/>
              <a:defRPr sz="1000"/>
            </a:lvl7pPr>
            <a:lvl8pPr marL="3200016" indent="0">
              <a:buNone/>
              <a:defRPr sz="1000"/>
            </a:lvl8pPr>
            <a:lvl9pPr marL="3657161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891405E4-7E49-4664-8438-116C93E51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4C5F328-5F15-49F5-B0A9-B3F2B0930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1AE68D8E-9C49-450C-B819-CB6169C5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16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8BFC7CA8-934B-4293-84CC-D511B878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28" tIns="45715" rIns="91428" bIns="457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275D745-AF5A-4A8B-BF5A-0CB286C4A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28" tIns="45715" rIns="91428" bIns="45715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144C1C5-392C-4E7F-B144-DA392127D7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4"/>
            <a:ext cx="2743200" cy="365125"/>
          </a:xfrm>
          <a:prstGeom prst="rect">
            <a:avLst/>
          </a:prstGeom>
        </p:spPr>
        <p:txBody>
          <a:bodyPr vert="horz" lIns="91428" tIns="45715" rIns="91428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7EA539-15DA-4C98-B6AA-541954FA052A}" type="datetimeFigureOut">
              <a:rPr lang="zh-CN" altLang="en-US" smtClean="0"/>
              <a:pPr/>
              <a:t>2019/3/25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58871B8-18B1-44A4-A9DF-E2D435BED0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4"/>
            <a:ext cx="4114800" cy="365125"/>
          </a:xfrm>
          <a:prstGeom prst="rect">
            <a:avLst/>
          </a:prstGeom>
        </p:spPr>
        <p:txBody>
          <a:bodyPr vert="horz" lIns="91428" tIns="45715" rIns="91428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B38CD297-A35D-4241-8FF7-76F96A696D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4"/>
            <a:ext cx="2743200" cy="365125"/>
          </a:xfrm>
          <a:prstGeom prst="rect">
            <a:avLst/>
          </a:prstGeom>
        </p:spPr>
        <p:txBody>
          <a:bodyPr vert="horz" lIns="91428" tIns="45715" rIns="91428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EDF634-9655-4C04-BBC0-4AA090AB94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185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3" r:id="rId13"/>
    <p:sldLayoutId id="2147483664" r:id="rId14"/>
    <p:sldLayoutId id="2147483665" r:id="rId15"/>
  </p:sldLayoutIdLst>
  <p:txStyles>
    <p:titleStyle>
      <a:lvl1pPr algn="l" defTabSz="91428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3" indent="-228573" algn="l" defTabSz="91428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19" indent="-228573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62" indent="-228573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08" indent="-228573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54" indent="-228573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297" indent="-228573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43" indent="-228573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588" indent="-228573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33" indent="-228573" algn="l" defTabSz="91428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89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35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1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27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0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16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61" algn="l" defTabSz="9142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7" Type="http://schemas.openxmlformats.org/officeDocument/2006/relationships/image" Target="../media/image13.tif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tiff"/><Relationship Id="rId5" Type="http://schemas.openxmlformats.org/officeDocument/2006/relationships/image" Target="../media/image56.png"/><Relationship Id="rId6" Type="http://schemas.openxmlformats.org/officeDocument/2006/relationships/image" Target="../media/image19.png"/><Relationship Id="rId7" Type="http://schemas.openxmlformats.org/officeDocument/2006/relationships/image" Target="../media/image57.png"/><Relationship Id="rId8" Type="http://schemas.openxmlformats.org/officeDocument/2006/relationships/image" Target="../media/image58.tif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7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7.emf"/><Relationship Id="rId12" Type="http://schemas.openxmlformats.org/officeDocument/2006/relationships/image" Target="../media/image68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7" Type="http://schemas.openxmlformats.org/officeDocument/2006/relationships/image" Target="../media/image63.png"/><Relationship Id="rId8" Type="http://schemas.openxmlformats.org/officeDocument/2006/relationships/image" Target="../media/image64.tiff"/><Relationship Id="rId9" Type="http://schemas.openxmlformats.org/officeDocument/2006/relationships/image" Target="../media/image65.png"/><Relationship Id="rId10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69.emf"/><Relationship Id="rId7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5.jpg"/><Relationship Id="rId12" Type="http://schemas.openxmlformats.org/officeDocument/2006/relationships/image" Target="../media/image76.jpg"/><Relationship Id="rId13" Type="http://schemas.openxmlformats.org/officeDocument/2006/relationships/image" Target="../media/image77.jpg"/><Relationship Id="rId14" Type="http://schemas.openxmlformats.org/officeDocument/2006/relationships/image" Target="../media/image78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71.tiff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66.png"/><Relationship Id="rId10" Type="http://schemas.openxmlformats.org/officeDocument/2006/relationships/image" Target="../media/image7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79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image" Target="../media/image82.tiff"/><Relationship Id="rId14" Type="http://schemas.openxmlformats.org/officeDocument/2006/relationships/image" Target="../media/image8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80.tiff"/><Relationship Id="rId7" Type="http://schemas.openxmlformats.org/officeDocument/2006/relationships/image" Target="../media/image81.tiff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80.tiff"/><Relationship Id="rId7" Type="http://schemas.openxmlformats.org/officeDocument/2006/relationships/image" Target="../media/image81.tiff"/><Relationship Id="rId8" Type="http://schemas.openxmlformats.org/officeDocument/2006/relationships/image" Target="../media/image82.tiff"/><Relationship Id="rId9" Type="http://schemas.openxmlformats.org/officeDocument/2006/relationships/image" Target="../media/image83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8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8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83.tiff"/><Relationship Id="rId7" Type="http://schemas.openxmlformats.org/officeDocument/2006/relationships/image" Target="../media/image84.png"/><Relationship Id="rId8" Type="http://schemas.openxmlformats.org/officeDocument/2006/relationships/image" Target="../media/image85.png"/><Relationship Id="rId9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82.tiff"/><Relationship Id="rId7" Type="http://schemas.openxmlformats.org/officeDocument/2006/relationships/image" Target="../media/image87.png"/><Relationship Id="rId8" Type="http://schemas.openxmlformats.org/officeDocument/2006/relationships/image" Target="../media/image84.png"/><Relationship Id="rId9" Type="http://schemas.openxmlformats.org/officeDocument/2006/relationships/image" Target="../media/image88.png"/><Relationship Id="rId10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image" Target="../media/image11.png"/><Relationship Id="rId8" Type="http://schemas.openxmlformats.org/officeDocument/2006/relationships/image" Target="../media/image60.png"/><Relationship Id="rId9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diagramData" Target="../diagrams/data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60.png"/><Relationship Id="rId5" Type="http://schemas.microsoft.com/office/2007/relationships/hdphoto" Target="../media/hdphoto2.wdp"/><Relationship Id="rId6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2" Type="http://schemas.openxmlformats.org/officeDocument/2006/relationships/hyperlink" Target="mailto:huizhaotu@tongji.edu.cn" TargetMode="Externa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7" Type="http://schemas.openxmlformats.org/officeDocument/2006/relationships/image" Target="../media/image14.tiff"/><Relationship Id="rId8" Type="http://schemas.openxmlformats.org/officeDocument/2006/relationships/image" Target="../media/image15.tiff"/><Relationship Id="rId9" Type="http://schemas.openxmlformats.org/officeDocument/2006/relationships/image" Target="../media/image16.emf"/><Relationship Id="rId10" Type="http://schemas.openxmlformats.org/officeDocument/2006/relationships/image" Target="../media/image1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7" Type="http://schemas.openxmlformats.org/officeDocument/2006/relationships/image" Target="../media/image20.jpeg"/><Relationship Id="rId8" Type="http://schemas.openxmlformats.org/officeDocument/2006/relationships/image" Target="../media/image21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11.png"/><Relationship Id="rId6" Type="http://schemas.microsoft.com/office/2007/relationships/hdphoto" Target="../media/hdphoto1.wdp"/><Relationship Id="rId7" Type="http://schemas.openxmlformats.org/officeDocument/2006/relationships/image" Target="../media/image12.png"/><Relationship Id="rId8" Type="http://schemas.microsoft.com/office/2007/relationships/hdphoto" Target="../media/hdphoto2.wdp"/><Relationship Id="rId9" Type="http://schemas.openxmlformats.org/officeDocument/2006/relationships/image" Target="../media/image24.png"/><Relationship Id="rId10" Type="http://schemas.openxmlformats.org/officeDocument/2006/relationships/image" Target="../media/image25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jpe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" Type="http://schemas.openxmlformats.org/officeDocument/2006/relationships/vmlDrawing" Target="../drawings/vmlDrawing1.vml"/><Relationship Id="rId2" Type="http://schemas.openxmlformats.org/officeDocument/2006/relationships/tags" Target="../tags/tag1.xml"/><Relationship Id="rId3" Type="http://schemas.openxmlformats.org/officeDocument/2006/relationships/slideLayout" Target="../slideLayouts/slideLayout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26.emf"/><Relationship Id="rId6" Type="http://schemas.openxmlformats.org/officeDocument/2006/relationships/image" Target="../media/image11.png"/><Relationship Id="rId7" Type="http://schemas.microsoft.com/office/2007/relationships/hdphoto" Target="../media/hdphoto3.wdp"/><Relationship Id="rId8" Type="http://schemas.openxmlformats.org/officeDocument/2006/relationships/image" Target="../media/image12.png"/><Relationship Id="rId9" Type="http://schemas.microsoft.com/office/2007/relationships/hdphoto" Target="../media/hdphoto2.wdp"/><Relationship Id="rId10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7" Type="http://schemas.openxmlformats.org/officeDocument/2006/relationships/image" Target="../media/image33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microsoft.com/office/2007/relationships/hdphoto" Target="../media/hdphoto1.wdp"/><Relationship Id="rId5" Type="http://schemas.openxmlformats.org/officeDocument/2006/relationships/image" Target="../media/image12.png"/><Relationship Id="rId6" Type="http://schemas.microsoft.com/office/2007/relationships/hdphoto" Target="../media/hdphoto2.wdp"/><Relationship Id="rId7" Type="http://schemas.openxmlformats.org/officeDocument/2006/relationships/image" Target="../media/image37.jpeg"/><Relationship Id="rId8" Type="http://schemas.openxmlformats.org/officeDocument/2006/relationships/image" Target="../media/image38.jpeg"/><Relationship Id="rId9" Type="http://schemas.openxmlformats.org/officeDocument/2006/relationships/image" Target="../media/image39.jpeg"/><Relationship Id="rId10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42.jpe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392086"/>
            <a:ext cx="8445731" cy="1294092"/>
          </a:xfrm>
        </p:spPr>
        <p:txBody>
          <a:bodyPr anchor="ctr"/>
          <a:lstStyle/>
          <a:p>
            <a:pPr algn="ctr"/>
            <a:r>
              <a:rPr lang="en-US" altLang="en-US" sz="4800" dirty="0" smtClean="0">
                <a:latin typeface="Microsoft YaHei" charset="-122"/>
                <a:ea typeface="Microsoft YaHei" charset="-122"/>
                <a:cs typeface="Microsoft YaHei" charset="-122"/>
              </a:rPr>
              <a:t>自动驾驶</a:t>
            </a:r>
            <a:r>
              <a:rPr lang="zh-CN" altLang="en-US" sz="4800" dirty="0" smtClean="0">
                <a:latin typeface="Microsoft YaHei" charset="-122"/>
                <a:ea typeface="Microsoft YaHei" charset="-122"/>
                <a:cs typeface="Microsoft YaHei" charset="-122"/>
              </a:rPr>
              <a:t>与智能设施</a:t>
            </a:r>
            <a:endParaRPr lang="en-US" sz="4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2"/>
          </p:nvPr>
        </p:nvSpPr>
        <p:spPr>
          <a:xfrm>
            <a:off x="2496589" y="4929447"/>
            <a:ext cx="7198822" cy="1928553"/>
          </a:xfrm>
        </p:spPr>
        <p:txBody>
          <a:bodyPr/>
          <a:lstStyle/>
          <a:p>
            <a:pPr algn="ctr"/>
            <a:r>
              <a:rPr kumimoji="1" lang="zh-CN" altLang="en-US" sz="2800" b="1" dirty="0" smtClean="0">
                <a:latin typeface="FangSong" charset="-122"/>
                <a:ea typeface="FangSong" charset="-122"/>
                <a:cs typeface="FangSong" charset="-122"/>
              </a:rPr>
              <a:t>涂辉招</a:t>
            </a:r>
            <a:endParaRPr kumimoji="1" lang="en-US" altLang="zh-CN" sz="2800" b="1" dirty="0" smtClean="0">
              <a:latin typeface="FangSong" charset="-122"/>
              <a:ea typeface="FangSong" charset="-122"/>
              <a:cs typeface="FangSong" charset="-122"/>
            </a:endParaRPr>
          </a:p>
          <a:p>
            <a:pPr algn="ctr"/>
            <a:r>
              <a:rPr kumimoji="1" lang="zh-CN" altLang="en-US" sz="1800" dirty="0" smtClean="0"/>
              <a:t>同济大学交通运输工程学院 教授 博导</a:t>
            </a:r>
            <a:endParaRPr kumimoji="1" lang="en-US" altLang="zh-CN" sz="1800" dirty="0" smtClean="0"/>
          </a:p>
          <a:p>
            <a:pPr algn="ctr"/>
            <a:r>
              <a:rPr kumimoji="1" lang="zh-CN" altLang="en-US" sz="1800" dirty="0" smtClean="0"/>
              <a:t>同济大学城市风险管理研究院  副院长</a:t>
            </a:r>
            <a:endParaRPr kumimoji="1" lang="en-US" altLang="zh-CN" sz="1800" dirty="0" smtClean="0"/>
          </a:p>
          <a:p>
            <a:pPr algn="ctr"/>
            <a:r>
              <a:rPr kumimoji="1" lang="zh-CN" altLang="en-US" sz="1800" dirty="0" smtClean="0"/>
              <a:t>上海智能网联汽车与智慧交通工程技术研究中心 副主任</a:t>
            </a:r>
            <a:endParaRPr kumimoji="1" lang="en-US" altLang="zh-CN" sz="1800" dirty="0" smtClean="0"/>
          </a:p>
          <a:p>
            <a:pPr algn="ctr"/>
            <a:r>
              <a:rPr kumimoji="1" lang="en-US" altLang="zh-CN" sz="1800" dirty="0" smtClean="0"/>
              <a:t>2019.03.22</a:t>
            </a:r>
            <a:endParaRPr kumimoji="1" lang="zh-CN" altLang="en-US" sz="1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1"/>
          </p:nvPr>
        </p:nvSpPr>
        <p:spPr>
          <a:xfrm>
            <a:off x="571461" y="3862054"/>
            <a:ext cx="7315179" cy="385755"/>
          </a:xfrm>
        </p:spPr>
        <p:txBody>
          <a:bodyPr/>
          <a:lstStyle/>
          <a:p>
            <a:endParaRPr kumimoji="1" lang="zh-CN" altLang="en-US"/>
          </a:p>
        </p:txBody>
      </p:sp>
      <p:pic>
        <p:nvPicPr>
          <p:cNvPr id="6" name="图片 8" descr="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862" y1="4233" x2="25862" y2="4233"/>
                        <a14:foregroundMark x1="17241" y1="23280" x2="17241" y2="23280"/>
                        <a14:foregroundMark x1="15517" y1="12169" x2="15517" y2="12169"/>
                        <a14:foregroundMark x1="18966" y1="48148" x2="18966" y2="48148"/>
                        <a14:foregroundMark x1="11494" y1="76190" x2="11494" y2="76190"/>
                        <a14:foregroundMark x1="45402" y1="77778" x2="45402" y2="77778"/>
                        <a14:foregroundMark x1="76437" y1="62963" x2="76437" y2="629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3072" y="4929447"/>
            <a:ext cx="1328928" cy="145019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80" y="5018115"/>
            <a:ext cx="1361523" cy="136152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117" y="545165"/>
            <a:ext cx="4912817" cy="7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3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: 圆角 59">
            <a:extLst>
              <a:ext uri="{FF2B5EF4-FFF2-40B4-BE49-F238E27FC236}">
                <a16:creationId xmlns:a16="http://schemas.microsoft.com/office/drawing/2014/main" xmlns="" id="{4E26CA8B-63F5-4A86-8978-EF90069044C5}"/>
              </a:ext>
            </a:extLst>
          </p:cNvPr>
          <p:cNvSpPr/>
          <p:nvPr/>
        </p:nvSpPr>
        <p:spPr>
          <a:xfrm>
            <a:off x="257544" y="2383498"/>
            <a:ext cx="6527428" cy="3478939"/>
          </a:xfrm>
          <a:prstGeom prst="roundRect">
            <a:avLst/>
          </a:prstGeom>
          <a:noFill/>
          <a:ln>
            <a:solidFill>
              <a:srgbClr val="0070C0"/>
            </a:solidFill>
          </a:ln>
          <a:scene3d>
            <a:camera prst="orthographicFront"/>
            <a:lightRig rig="threePt" dir="t"/>
          </a:scene3d>
          <a:sp3d>
            <a:bevelT w="114300" prst="artDeco"/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xmlns="" id="{8DFEF276-8827-4E5D-8741-D1BB54C59475}"/>
              </a:ext>
            </a:extLst>
          </p:cNvPr>
          <p:cNvSpPr/>
          <p:nvPr/>
        </p:nvSpPr>
        <p:spPr>
          <a:xfrm>
            <a:off x="585692" y="876091"/>
            <a:ext cx="406903" cy="420057"/>
          </a:xfrm>
          <a:prstGeom prst="roundRect">
            <a:avLst>
              <a:gd name="adj" fmla="val 22417"/>
            </a:avLst>
          </a:prstGeom>
          <a:solidFill>
            <a:srgbClr val="005EA4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b="1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9354C6DC-3DD7-4087-B586-FF291EBDF21D}"/>
              </a:ext>
            </a:extLst>
          </p:cNvPr>
          <p:cNvSpPr/>
          <p:nvPr/>
        </p:nvSpPr>
        <p:spPr>
          <a:xfrm>
            <a:off x="992592" y="798084"/>
            <a:ext cx="11066885" cy="576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SRAAV</a:t>
            </a:r>
            <a:r>
              <a:rPr lang="en-US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 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Road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afety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isk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ssessment for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utonomous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ehicles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7" name="Diagram 3">
            <a:extLst>
              <a:ext uri="{FF2B5EF4-FFF2-40B4-BE49-F238E27FC236}">
                <a16:creationId xmlns:a16="http://schemas.microsoft.com/office/drawing/2014/main" xmlns="" id="{4E06B637-6550-4ADB-916F-EB818FA07A24}"/>
              </a:ext>
            </a:extLst>
          </p:cNvPr>
          <p:cNvGraphicFramePr/>
          <p:nvPr>
            <p:extLst/>
          </p:nvPr>
        </p:nvGraphicFramePr>
        <p:xfrm>
          <a:off x="6496167" y="1698178"/>
          <a:ext cx="6406642" cy="45240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8" name="Rectangle 4">
            <a:extLst>
              <a:ext uri="{FF2B5EF4-FFF2-40B4-BE49-F238E27FC236}">
                <a16:creationId xmlns:a16="http://schemas.microsoft.com/office/drawing/2014/main" xmlns="" id="{BFE1CD76-B837-42AE-B3F9-E95C39C9A078}"/>
              </a:ext>
            </a:extLst>
          </p:cNvPr>
          <p:cNvSpPr/>
          <p:nvPr/>
        </p:nvSpPr>
        <p:spPr>
          <a:xfrm>
            <a:off x="317937" y="2461506"/>
            <a:ext cx="6406642" cy="38404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ts val="4260"/>
              </a:lnSpc>
            </a:pPr>
            <a:r>
              <a:rPr lang="en-US" altLang="zh-CN" sz="28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SRAAV</a:t>
            </a:r>
            <a:r>
              <a:rPr lang="en-US" altLang="zh-CN" sz="20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charset="0"/>
              </a:rPr>
              <a:t>——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结合道路交通特征和驾驶行为习惯</a:t>
            </a:r>
            <a:r>
              <a:rPr lang="zh-CN" altLang="zh-CN" sz="2000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全面考虑了道路线形与道路类型等道路</a:t>
            </a:r>
            <a:r>
              <a:rPr lang="zh-CN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设施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因素</a:t>
            </a:r>
            <a:r>
              <a:rPr lang="zh-CN" altLang="zh-CN" sz="2000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天气等道路</a:t>
            </a:r>
            <a:r>
              <a:rPr lang="zh-CN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环境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因素</a:t>
            </a:r>
            <a:r>
              <a:rPr lang="zh-CN" altLang="zh-CN" sz="2000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交通流量与车速等</a:t>
            </a:r>
            <a:r>
              <a:rPr lang="zh-CN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交通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因素</a:t>
            </a:r>
            <a:r>
              <a:rPr lang="zh-CN" altLang="zh-CN" sz="2000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机动车与行人等</a:t>
            </a:r>
            <a:r>
              <a:rPr lang="zh-CN" altLang="zh-CN" sz="200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道路使用者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因素</a:t>
            </a:r>
            <a:r>
              <a:rPr lang="zh-CN" altLang="zh-CN" sz="2000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综合定量评估各个道路路段的道路安全风险度</a:t>
            </a:r>
            <a:r>
              <a:rPr lang="zh-CN" altLang="zh-CN" sz="2000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风险度越低</a:t>
            </a:r>
            <a:r>
              <a:rPr lang="zh-CN" altLang="zh-CN" sz="2000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道路安全性就越高</a:t>
            </a:r>
            <a:r>
              <a:rPr lang="zh-CN" altLang="zh-CN" sz="2000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可开放给智能网联汽车道路测试的可能性就越高</a:t>
            </a:r>
            <a:r>
              <a:rPr lang="zh-CN" altLang="en-US" sz="2000" kern="1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 algn="just">
              <a:lnSpc>
                <a:spcPts val="4260"/>
              </a:lnSpc>
            </a:pPr>
            <a:endParaRPr lang="en-US" sz="1200" kern="100" dirty="0">
              <a:latin typeface="SimSun" charset="0"/>
              <a:ea typeface="SimSun" charset="0"/>
              <a:cs typeface="SimSun" charset="0"/>
            </a:endParaRPr>
          </a:p>
        </p:txBody>
      </p:sp>
      <p:sp>
        <p:nvSpPr>
          <p:cNvPr id="7" name="标题 2">
            <a:extLst>
              <a:ext uri="{FF2B5EF4-FFF2-40B4-BE49-F238E27FC236}">
                <a16:creationId xmlns:a16="http://schemas.microsoft.com/office/drawing/2014/main" xmlns="" id="{3D971D3B-5B5F-4BBD-A5AA-709112A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561" y="1293889"/>
            <a:ext cx="10347543" cy="600079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 smtClean="0"/>
              <a:t>自动驾驶汽车开放测试道路</a:t>
            </a:r>
            <a:r>
              <a:rPr lang="zh-CN" altLang="en-US" sz="3200" dirty="0"/>
              <a:t>安全风险</a:t>
            </a:r>
            <a:r>
              <a:rPr lang="zh-CN" altLang="en-US" sz="3200" dirty="0" smtClean="0"/>
              <a:t>评估方法</a:t>
            </a:r>
            <a:endParaRPr lang="en-US" altLang="zh-CN" sz="3200" dirty="0"/>
          </a:p>
        </p:txBody>
      </p:sp>
      <p:sp>
        <p:nvSpPr>
          <p:cNvPr id="8" name="矩形: 圆角 16">
            <a:extLst>
              <a:ext uri="{FF2B5EF4-FFF2-40B4-BE49-F238E27FC236}">
                <a16:creationId xmlns:a16="http://schemas.microsoft.com/office/drawing/2014/main" xmlns="" id="{7FF7A62E-9B0D-45CA-98E6-15AB6749807B}"/>
              </a:ext>
            </a:extLst>
          </p:cNvPr>
          <p:cNvSpPr/>
          <p:nvPr/>
        </p:nvSpPr>
        <p:spPr>
          <a:xfrm>
            <a:off x="6942047" y="5947130"/>
            <a:ext cx="1934531" cy="709702"/>
          </a:xfrm>
          <a:prstGeom prst="roundRect">
            <a:avLst/>
          </a:prstGeom>
          <a:solidFill>
            <a:srgbClr val="0567AE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89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xmlns="" id="{0C118941-CB31-4810-B1C4-63E601BEF4DD}"/>
              </a:ext>
            </a:extLst>
          </p:cNvPr>
          <p:cNvSpPr/>
          <p:nvPr/>
        </p:nvSpPr>
        <p:spPr>
          <a:xfrm>
            <a:off x="6724579" y="5950366"/>
            <a:ext cx="2369469" cy="621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40</a:t>
            </a:r>
            <a:r>
              <a:rPr lang="zh-CN" altLang="en-US" sz="2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个因素</a:t>
            </a:r>
            <a:endParaRPr lang="en-US" sz="2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82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="" xmlns:a16="http://schemas.microsoft.com/office/drawing/2014/main" id="{C13CFB0B-A091-4836-BDE6-B30FA33CFEAE}"/>
              </a:ext>
            </a:extLst>
          </p:cNvPr>
          <p:cNvSpPr/>
          <p:nvPr/>
        </p:nvSpPr>
        <p:spPr>
          <a:xfrm>
            <a:off x="731686" y="1026208"/>
            <a:ext cx="415325" cy="403433"/>
          </a:xfrm>
          <a:prstGeom prst="roundRect">
            <a:avLst>
              <a:gd name="adj" fmla="val 22417"/>
            </a:avLst>
          </a:prstGeom>
          <a:solidFill>
            <a:srgbClr val="005EA4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="" xmlns:a16="http://schemas.microsoft.com/office/drawing/2014/main" id="{5142FA2F-6B31-46F4-8355-5E445B50075F}"/>
              </a:ext>
            </a:extLst>
          </p:cNvPr>
          <p:cNvSpPr/>
          <p:nvPr/>
        </p:nvSpPr>
        <p:spPr>
          <a:xfrm>
            <a:off x="1138271" y="964773"/>
            <a:ext cx="103963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确定事故类型及影响因素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2D8ED51F-D7EA-4532-AE74-2F8CC18386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908" y="1742932"/>
            <a:ext cx="3824533" cy="3888631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="" xmlns:a16="http://schemas.microsoft.com/office/drawing/2014/main" id="{6222051B-A481-4C44-97ED-A71DB27EB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057" y="1437942"/>
            <a:ext cx="2841444" cy="1746689"/>
          </a:xfrm>
          <a:prstGeom prst="rect">
            <a:avLst/>
          </a:prstGeom>
        </p:spPr>
      </p:pic>
      <p:grpSp>
        <p:nvGrpSpPr>
          <p:cNvPr id="79" name="组合 78">
            <a:extLst>
              <a:ext uri="{FF2B5EF4-FFF2-40B4-BE49-F238E27FC236}">
                <a16:creationId xmlns="" xmlns:a16="http://schemas.microsoft.com/office/drawing/2014/main" id="{556673C7-9429-42D4-ABA1-0BB699F60B1B}"/>
              </a:ext>
            </a:extLst>
          </p:cNvPr>
          <p:cNvGrpSpPr/>
          <p:nvPr/>
        </p:nvGrpSpPr>
        <p:grpSpPr>
          <a:xfrm>
            <a:off x="5589909" y="4497659"/>
            <a:ext cx="2994227" cy="1967635"/>
            <a:chOff x="8620137" y="3578057"/>
            <a:chExt cx="3326918" cy="2186261"/>
          </a:xfrm>
        </p:grpSpPr>
        <p:pic>
          <p:nvPicPr>
            <p:cNvPr id="65" name="图片 64">
              <a:extLst>
                <a:ext uri="{FF2B5EF4-FFF2-40B4-BE49-F238E27FC236}">
                  <a16:creationId xmlns="" xmlns:a16="http://schemas.microsoft.com/office/drawing/2014/main" id="{96CD29C5-5E29-4573-B4FA-F14A9EB4B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20137" y="3578057"/>
              <a:ext cx="3326918" cy="2186261"/>
            </a:xfrm>
            <a:prstGeom prst="rect">
              <a:avLst/>
            </a:prstGeom>
          </p:spPr>
        </p:pic>
        <p:sp>
          <p:nvSpPr>
            <p:cNvPr id="66" name="矩形 65">
              <a:extLst>
                <a:ext uri="{FF2B5EF4-FFF2-40B4-BE49-F238E27FC236}">
                  <a16:creationId xmlns="" xmlns:a16="http://schemas.microsoft.com/office/drawing/2014/main" id="{BBC4BDC9-B4DB-4306-85BB-D655D6518111}"/>
                </a:ext>
              </a:extLst>
            </p:cNvPr>
            <p:cNvSpPr/>
            <p:nvPr/>
          </p:nvSpPr>
          <p:spPr>
            <a:xfrm>
              <a:off x="9035540" y="4931205"/>
              <a:ext cx="2255313" cy="287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08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交通状态指数</a:t>
              </a:r>
              <a:endParaRPr lang="zh-CN" altLang="en-US" sz="108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="" xmlns:a16="http://schemas.microsoft.com/office/drawing/2014/main" id="{F850EAF3-054E-4E4C-BFBC-79847D51C024}"/>
                </a:ext>
              </a:extLst>
            </p:cNvPr>
            <p:cNvSpPr/>
            <p:nvPr/>
          </p:nvSpPr>
          <p:spPr>
            <a:xfrm rot="19882166">
              <a:off x="10316138" y="4626147"/>
              <a:ext cx="1464433" cy="3180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260" b="1" kern="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机动车交通流量</a:t>
              </a:r>
              <a:endParaRPr lang="zh-CN" altLang="en-US" sz="126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矩形 67">
              <a:extLst>
                <a:ext uri="{FF2B5EF4-FFF2-40B4-BE49-F238E27FC236}">
                  <a16:creationId xmlns="" xmlns:a16="http://schemas.microsoft.com/office/drawing/2014/main" id="{DEF9CE77-C9AB-478D-BC0C-96CECF3AE6CE}"/>
                </a:ext>
              </a:extLst>
            </p:cNvPr>
            <p:cNvSpPr/>
            <p:nvPr/>
          </p:nvSpPr>
          <p:spPr>
            <a:xfrm>
              <a:off x="9069164" y="4605208"/>
              <a:ext cx="1638982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40" b="1" kern="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机动车通行速度</a:t>
              </a:r>
              <a:endParaRPr lang="zh-CN" altLang="en-US" sz="144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="" xmlns:a16="http://schemas.microsoft.com/office/drawing/2014/main" id="{9CE5A4A5-C897-4471-BCF5-2BE86FCE9E10}"/>
                </a:ext>
              </a:extLst>
            </p:cNvPr>
            <p:cNvSpPr/>
            <p:nvPr/>
          </p:nvSpPr>
          <p:spPr>
            <a:xfrm>
              <a:off x="9278193" y="5195611"/>
              <a:ext cx="1024496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40" b="1" kern="0" dirty="0">
                  <a:solidFill>
                    <a:srgbClr val="8994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交通组成</a:t>
              </a:r>
              <a:endParaRPr lang="zh-CN" altLang="en-US" sz="1440" b="1" dirty="0">
                <a:solidFill>
                  <a:srgbClr val="89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="" xmlns:a16="http://schemas.microsoft.com/office/drawing/2014/main" id="{8CFFF278-538D-4D67-B5DF-7002C46FDFA3}"/>
              </a:ext>
            </a:extLst>
          </p:cNvPr>
          <p:cNvGrpSpPr/>
          <p:nvPr/>
        </p:nvGrpSpPr>
        <p:grpSpPr>
          <a:xfrm>
            <a:off x="9169358" y="3687249"/>
            <a:ext cx="2089620" cy="2524373"/>
            <a:chOff x="5430722" y="4053141"/>
            <a:chExt cx="2321800" cy="2804859"/>
          </a:xfrm>
        </p:grpSpPr>
        <p:pic>
          <p:nvPicPr>
            <p:cNvPr id="74" name="图片 73">
              <a:extLst>
                <a:ext uri="{FF2B5EF4-FFF2-40B4-BE49-F238E27FC236}">
                  <a16:creationId xmlns="" xmlns:a16="http://schemas.microsoft.com/office/drawing/2014/main" id="{F604092E-DCD1-4D6A-A060-D166D8CDF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30722" y="4053141"/>
              <a:ext cx="2321800" cy="2804859"/>
            </a:xfrm>
            <a:prstGeom prst="rect">
              <a:avLst/>
            </a:prstGeom>
          </p:spPr>
        </p:pic>
        <p:sp>
          <p:nvSpPr>
            <p:cNvPr id="75" name="矩形 74">
              <a:extLst>
                <a:ext uri="{FF2B5EF4-FFF2-40B4-BE49-F238E27FC236}">
                  <a16:creationId xmlns="" xmlns:a16="http://schemas.microsoft.com/office/drawing/2014/main" id="{95AEDFEE-A90B-4571-8A56-CFDF07451DE4}"/>
                </a:ext>
              </a:extLst>
            </p:cNvPr>
            <p:cNvSpPr/>
            <p:nvPr/>
          </p:nvSpPr>
          <p:spPr>
            <a:xfrm rot="503065">
              <a:off x="6027333" y="4452361"/>
              <a:ext cx="1434153" cy="34881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sz="1440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非机动车流量</a:t>
              </a:r>
              <a:endParaRPr lang="zh-CN" altLang="en-US" sz="1440" b="1" dirty="0">
                <a:solidFill>
                  <a:srgbClr val="0070C0"/>
                </a:solidFill>
              </a:endParaRPr>
            </a:p>
          </p:txBody>
        </p:sp>
        <p:sp>
          <p:nvSpPr>
            <p:cNvPr id="76" name="矩形 75">
              <a:extLst>
                <a:ext uri="{FF2B5EF4-FFF2-40B4-BE49-F238E27FC236}">
                  <a16:creationId xmlns="" xmlns:a16="http://schemas.microsoft.com/office/drawing/2014/main" id="{6302F3F2-0482-40B4-AD74-EAF4DAC34A4B}"/>
                </a:ext>
              </a:extLst>
            </p:cNvPr>
            <p:cNvSpPr/>
            <p:nvPr/>
          </p:nvSpPr>
          <p:spPr>
            <a:xfrm>
              <a:off x="5787453" y="4774484"/>
              <a:ext cx="564970" cy="7489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60" b="1" kern="100" dirty="0">
                  <a:solidFill>
                    <a:srgbClr val="C20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路侧</a:t>
              </a:r>
              <a:endParaRPr lang="en-US" altLang="zh-CN" sz="1260" b="1" kern="100" dirty="0">
                <a:solidFill>
                  <a:srgbClr val="C20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zh-CN" sz="1260" b="1" kern="100" dirty="0">
                  <a:solidFill>
                    <a:srgbClr val="C20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行人</a:t>
              </a:r>
              <a:endParaRPr lang="en-US" altLang="zh-CN" sz="1260" b="1" kern="100" dirty="0">
                <a:solidFill>
                  <a:srgbClr val="C20B6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zh-CN" sz="1260" b="1" kern="100" dirty="0">
                  <a:solidFill>
                    <a:srgbClr val="C20B6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</a:t>
              </a:r>
              <a:endParaRPr lang="zh-CN" altLang="en-US" sz="1260" b="1" dirty="0">
                <a:solidFill>
                  <a:srgbClr val="C20B6D"/>
                </a:solidFill>
              </a:endParaRPr>
            </a:p>
          </p:txBody>
        </p:sp>
        <p:sp>
          <p:nvSpPr>
            <p:cNvPr id="77" name="矩形 76">
              <a:extLst>
                <a:ext uri="{FF2B5EF4-FFF2-40B4-BE49-F238E27FC236}">
                  <a16:creationId xmlns="" xmlns:a16="http://schemas.microsoft.com/office/drawing/2014/main" id="{56D050E2-4428-45BF-88EF-08D532CA9620}"/>
                </a:ext>
              </a:extLst>
            </p:cNvPr>
            <p:cNvSpPr/>
            <p:nvPr/>
          </p:nvSpPr>
          <p:spPr>
            <a:xfrm>
              <a:off x="6941378" y="4974538"/>
              <a:ext cx="564970" cy="9643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60" b="1" kern="100" dirty="0">
                  <a:solidFill>
                    <a:srgbClr val="818B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横穿</a:t>
              </a:r>
              <a:endParaRPr lang="en-US" altLang="zh-CN" sz="1260" b="1" kern="100" dirty="0">
                <a:solidFill>
                  <a:srgbClr val="818B8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60" b="1" kern="100" dirty="0">
                  <a:solidFill>
                    <a:srgbClr val="818B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马路</a:t>
              </a:r>
              <a:endParaRPr lang="en-US" altLang="zh-CN" sz="1260" b="1" kern="100" dirty="0">
                <a:solidFill>
                  <a:srgbClr val="818B8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zh-CN" sz="1260" b="1" kern="100" dirty="0">
                  <a:solidFill>
                    <a:srgbClr val="818B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行人</a:t>
              </a:r>
              <a:endParaRPr lang="en-US" altLang="zh-CN" sz="1260" b="1" kern="100" dirty="0">
                <a:solidFill>
                  <a:srgbClr val="818B8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zh-CN" sz="1260" b="1" kern="100" dirty="0">
                  <a:solidFill>
                    <a:srgbClr val="818B8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</a:t>
              </a:r>
              <a:endParaRPr lang="zh-CN" altLang="en-US" sz="1260" b="1" dirty="0">
                <a:solidFill>
                  <a:srgbClr val="818B8B"/>
                </a:solidFill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="" xmlns:a16="http://schemas.microsoft.com/office/drawing/2014/main" id="{B21DECA6-5310-4B53-B1C2-601EF80DB1FC}"/>
                </a:ext>
              </a:extLst>
            </p:cNvPr>
            <p:cNvSpPr/>
            <p:nvPr/>
          </p:nvSpPr>
          <p:spPr>
            <a:xfrm rot="732278">
              <a:off x="6254368" y="4917796"/>
              <a:ext cx="628579" cy="16106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260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机动车（电动车</a:t>
              </a:r>
              <a:r>
                <a:rPr lang="zh-CN" altLang="en-US" sz="1260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、摩托车</a:t>
              </a:r>
              <a:r>
                <a:rPr lang="zh-CN" altLang="zh-CN" sz="1260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lang="en-US" altLang="zh-CN" sz="1260" b="1" kern="1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zh-CN" sz="1260" b="1" kern="100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</a:t>
              </a:r>
              <a:endParaRPr lang="zh-CN" altLang="en-US" sz="126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88" name="矩形 87">
            <a:extLst>
              <a:ext uri="{FF2B5EF4-FFF2-40B4-BE49-F238E27FC236}">
                <a16:creationId xmlns="" xmlns:a16="http://schemas.microsoft.com/office/drawing/2014/main" id="{BC461074-5E7F-4F0B-BD9C-D000243DFDEA}"/>
              </a:ext>
            </a:extLst>
          </p:cNvPr>
          <p:cNvSpPr/>
          <p:nvPr/>
        </p:nvSpPr>
        <p:spPr>
          <a:xfrm>
            <a:off x="1138271" y="1737074"/>
            <a:ext cx="823302" cy="461665"/>
          </a:xfrm>
          <a:prstGeom prst="rect">
            <a:avLst/>
          </a:prstGeom>
          <a:solidFill>
            <a:srgbClr val="C00000"/>
          </a:solidFill>
        </p:spPr>
        <p:txBody>
          <a:bodyPr wrap="none" lIns="0" rIns="90000">
            <a:spAutoFit/>
          </a:bodyPr>
          <a:lstStyle/>
          <a:p>
            <a:pPr indent="114300"/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设施</a:t>
            </a:r>
            <a:endParaRPr lang="zh-CN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="" xmlns:a16="http://schemas.microsoft.com/office/drawing/2014/main" id="{2646E4B8-6409-426F-AFFE-8A0E91BA4AFD}"/>
              </a:ext>
            </a:extLst>
          </p:cNvPr>
          <p:cNvSpPr/>
          <p:nvPr/>
        </p:nvSpPr>
        <p:spPr>
          <a:xfrm>
            <a:off x="5720365" y="4823067"/>
            <a:ext cx="823302" cy="461665"/>
          </a:xfrm>
          <a:prstGeom prst="rect">
            <a:avLst/>
          </a:prstGeom>
          <a:solidFill>
            <a:srgbClr val="C00000"/>
          </a:solidFill>
        </p:spPr>
        <p:txBody>
          <a:bodyPr wrap="none" lIns="0" rIns="90000">
            <a:spAutoFit/>
          </a:bodyPr>
          <a:lstStyle/>
          <a:p>
            <a:pPr indent="114300"/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交通</a:t>
            </a:r>
            <a:endParaRPr lang="zh-CN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="" xmlns:a16="http://schemas.microsoft.com/office/drawing/2014/main" id="{CC5BEFAF-E3D1-464B-AC59-678F3E7599D6}"/>
              </a:ext>
            </a:extLst>
          </p:cNvPr>
          <p:cNvSpPr/>
          <p:nvPr/>
        </p:nvSpPr>
        <p:spPr>
          <a:xfrm>
            <a:off x="9604146" y="1609020"/>
            <a:ext cx="823302" cy="461665"/>
          </a:xfrm>
          <a:prstGeom prst="rect">
            <a:avLst/>
          </a:prstGeom>
          <a:solidFill>
            <a:srgbClr val="C00000"/>
          </a:solidFill>
        </p:spPr>
        <p:txBody>
          <a:bodyPr wrap="none" lIns="0" rIns="90000">
            <a:spAutoFit/>
          </a:bodyPr>
          <a:lstStyle/>
          <a:p>
            <a:pPr indent="114300"/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</a:t>
            </a:r>
            <a:endParaRPr lang="zh-CN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="" xmlns:a16="http://schemas.microsoft.com/office/drawing/2014/main" id="{059DCA48-D436-4D74-BEF0-1077563ABD71}"/>
              </a:ext>
            </a:extLst>
          </p:cNvPr>
          <p:cNvSpPr/>
          <p:nvPr/>
        </p:nvSpPr>
        <p:spPr>
          <a:xfrm>
            <a:off x="10045260" y="3314802"/>
            <a:ext cx="1131079" cy="461665"/>
          </a:xfrm>
          <a:prstGeom prst="rect">
            <a:avLst/>
          </a:prstGeom>
          <a:solidFill>
            <a:srgbClr val="C00000"/>
          </a:solidFill>
        </p:spPr>
        <p:txBody>
          <a:bodyPr wrap="none" lIns="0" rIns="90000">
            <a:spAutoFit/>
          </a:bodyPr>
          <a:lstStyle/>
          <a:p>
            <a:pPr indent="114300"/>
            <a:r>
              <a:rPr lang="zh-CN" altLang="en-US" sz="24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参与者</a:t>
            </a:r>
            <a:endParaRPr lang="zh-CN" altLang="zh-CN" sz="2400" b="1" kern="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="" xmlns:a16="http://schemas.microsoft.com/office/drawing/2014/main" id="{4261BBA4-EE6A-4EAA-A739-4347BD92C875}"/>
              </a:ext>
            </a:extLst>
          </p:cNvPr>
          <p:cNvSpPr/>
          <p:nvPr/>
        </p:nvSpPr>
        <p:spPr>
          <a:xfrm>
            <a:off x="6140097" y="3478029"/>
            <a:ext cx="186140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114300" algn="ctr"/>
            <a:r>
              <a:rPr lang="en-US" altLang="zh-CN" sz="288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880" b="1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个因素</a:t>
            </a:r>
            <a:endParaRPr lang="zh-CN" altLang="zh-CN" sz="3240" b="1" kern="1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3" name="箭头: 燕尾形 92">
            <a:extLst>
              <a:ext uri="{FF2B5EF4-FFF2-40B4-BE49-F238E27FC236}">
                <a16:creationId xmlns="" xmlns:a16="http://schemas.microsoft.com/office/drawing/2014/main" id="{91E3D236-D656-4031-9E2A-BD974C8563F7}"/>
              </a:ext>
            </a:extLst>
          </p:cNvPr>
          <p:cNvSpPr/>
          <p:nvPr/>
        </p:nvSpPr>
        <p:spPr>
          <a:xfrm rot="19209059">
            <a:off x="7376559" y="2805094"/>
            <a:ext cx="534392" cy="698441"/>
          </a:xfrm>
          <a:prstGeom prst="notchedRightArrow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sp>
        <p:nvSpPr>
          <p:cNvPr id="94" name="箭头: 燕尾形 93">
            <a:extLst>
              <a:ext uri="{FF2B5EF4-FFF2-40B4-BE49-F238E27FC236}">
                <a16:creationId xmlns="" xmlns:a16="http://schemas.microsoft.com/office/drawing/2014/main" id="{B30DC602-A931-4309-B47D-878A97357A32}"/>
              </a:ext>
            </a:extLst>
          </p:cNvPr>
          <p:cNvSpPr/>
          <p:nvPr/>
        </p:nvSpPr>
        <p:spPr>
          <a:xfrm rot="11820936">
            <a:off x="5530088" y="3161488"/>
            <a:ext cx="534392" cy="698441"/>
          </a:xfrm>
          <a:prstGeom prst="notchedRightArrow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sp>
        <p:nvSpPr>
          <p:cNvPr id="95" name="箭头: 燕尾形 94">
            <a:extLst>
              <a:ext uri="{FF2B5EF4-FFF2-40B4-BE49-F238E27FC236}">
                <a16:creationId xmlns="" xmlns:a16="http://schemas.microsoft.com/office/drawing/2014/main" id="{B431D25C-D3E8-478C-8E06-1D7D2DAC9B3F}"/>
              </a:ext>
            </a:extLst>
          </p:cNvPr>
          <p:cNvSpPr/>
          <p:nvPr/>
        </p:nvSpPr>
        <p:spPr>
          <a:xfrm rot="5992256">
            <a:off x="6557798" y="4102471"/>
            <a:ext cx="534392" cy="698441"/>
          </a:xfrm>
          <a:prstGeom prst="notchedRightArrow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sp>
        <p:nvSpPr>
          <p:cNvPr id="96" name="箭头: 燕尾形 95">
            <a:extLst>
              <a:ext uri="{FF2B5EF4-FFF2-40B4-BE49-F238E27FC236}">
                <a16:creationId xmlns="" xmlns:a16="http://schemas.microsoft.com/office/drawing/2014/main" id="{6D6A1C1D-27E6-4B99-96C5-C95B45FDDDE1}"/>
              </a:ext>
            </a:extLst>
          </p:cNvPr>
          <p:cNvSpPr/>
          <p:nvPr/>
        </p:nvSpPr>
        <p:spPr>
          <a:xfrm rot="1295582">
            <a:off x="8271196" y="3810517"/>
            <a:ext cx="534392" cy="698441"/>
          </a:xfrm>
          <a:prstGeom prst="notchedRightArrow">
            <a:avLst/>
          </a:prstGeom>
          <a:solidFill>
            <a:srgbClr val="005E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099" y="785348"/>
            <a:ext cx="9144121" cy="594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430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上 1">
            <a:extLst>
              <a:ext uri="{FF2B5EF4-FFF2-40B4-BE49-F238E27FC236}">
                <a16:creationId xmlns="" xmlns:a16="http://schemas.microsoft.com/office/drawing/2014/main" id="{ECB7162F-C9CA-4E91-8C15-2DEE66CDEE8A}"/>
              </a:ext>
            </a:extLst>
          </p:cNvPr>
          <p:cNvSpPr/>
          <p:nvPr/>
        </p:nvSpPr>
        <p:spPr>
          <a:xfrm rot="10800000">
            <a:off x="695177" y="2332382"/>
            <a:ext cx="1252328" cy="4087703"/>
          </a:xfrm>
          <a:prstGeom prst="upArrow">
            <a:avLst>
              <a:gd name="adj1" fmla="val 54940"/>
              <a:gd name="adj2" fmla="val 50000"/>
            </a:avLst>
          </a:prstGeom>
          <a:solidFill>
            <a:srgbClr val="002060"/>
          </a:solidFill>
          <a:ln w="28575"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 dirty="0">
              <a:solidFill>
                <a:schemeClr val="bg1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23ADFA8F-6685-4726-AC9D-111AE20FACB2}"/>
              </a:ext>
            </a:extLst>
          </p:cNvPr>
          <p:cNvSpPr txBox="1"/>
          <p:nvPr/>
        </p:nvSpPr>
        <p:spPr>
          <a:xfrm>
            <a:off x="1059582" y="2618063"/>
            <a:ext cx="627864" cy="313719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8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安全风</a:t>
            </a:r>
            <a:r>
              <a:rPr lang="en-US" altLang="zh-CN" sz="28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8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险度 </a:t>
            </a:r>
            <a:r>
              <a:rPr lang="zh-CN" altLang="en-US" sz="288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 大</a:t>
            </a:r>
          </a:p>
        </p:txBody>
      </p:sp>
      <p:sp>
        <p:nvSpPr>
          <p:cNvPr id="8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="" xmlns:a16="http://schemas.microsoft.com/office/drawing/2014/main" id="{43CD7E0C-6F61-48E2-BEF5-3BDE1072A796}"/>
              </a:ext>
            </a:extLst>
          </p:cNvPr>
          <p:cNvSpPr/>
          <p:nvPr/>
        </p:nvSpPr>
        <p:spPr>
          <a:xfrm>
            <a:off x="1056953" y="1083299"/>
            <a:ext cx="415325" cy="403433"/>
          </a:xfrm>
          <a:prstGeom prst="roundRect">
            <a:avLst>
              <a:gd name="adj" fmla="val 22417"/>
            </a:avLst>
          </a:prstGeom>
          <a:solidFill>
            <a:srgbClr val="005EA4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16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216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BCA39AA8-5D1E-4479-8FEB-3825BBBC8B29}"/>
              </a:ext>
            </a:extLst>
          </p:cNvPr>
          <p:cNvSpPr/>
          <p:nvPr/>
        </p:nvSpPr>
        <p:spPr>
          <a:xfrm>
            <a:off x="1463538" y="1021864"/>
            <a:ext cx="103963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道路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环境复杂度分级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307" r="33723"/>
          <a:stretch/>
        </p:blipFill>
        <p:spPr>
          <a:xfrm>
            <a:off x="10092576" y="3392488"/>
            <a:ext cx="1981207" cy="23627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914" y="2461996"/>
            <a:ext cx="8466363" cy="345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18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矩形 19">
            <a:extLst>
              <a:ext uri="{FF2B5EF4-FFF2-40B4-BE49-F238E27FC236}">
                <a16:creationId xmlns:a16="http://schemas.microsoft.com/office/drawing/2014/main" xmlns="" id="{1017D396-90A0-4FC7-A6FA-616F4DE889E4}"/>
              </a:ext>
            </a:extLst>
          </p:cNvPr>
          <p:cNvSpPr/>
          <p:nvPr/>
        </p:nvSpPr>
        <p:spPr>
          <a:xfrm>
            <a:off x="859715" y="877278"/>
            <a:ext cx="3127069" cy="576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chemeClr val="tx1"/>
                </a:solidFill>
                <a:ea typeface="Microsoft YaHei UI" panose="020B0503020204020204" pitchFamily="34" charset="-122"/>
              </a:rPr>
              <a:t>案例分析结果</a:t>
            </a:r>
            <a:endParaRPr lang="zh-CN" altLang="en-US" sz="3200" b="1" dirty="0">
              <a:solidFill>
                <a:schemeClr val="tx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160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xmlns="" id="{F78F47BB-D3D7-4238-8153-4DF7C7183661}"/>
              </a:ext>
            </a:extLst>
          </p:cNvPr>
          <p:cNvSpPr/>
          <p:nvPr/>
        </p:nvSpPr>
        <p:spPr>
          <a:xfrm>
            <a:off x="452813" y="925448"/>
            <a:ext cx="406903" cy="420057"/>
          </a:xfrm>
          <a:prstGeom prst="roundRect">
            <a:avLst>
              <a:gd name="adj" fmla="val 22417"/>
            </a:avLst>
          </a:prstGeom>
          <a:solidFill>
            <a:srgbClr val="005EA4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b="1" dirty="0"/>
          </a:p>
        </p:txBody>
      </p:sp>
      <p:pic>
        <p:nvPicPr>
          <p:cNvPr id="13" name="图片 10">
            <a:extLst>
              <a:ext uri="{FF2B5EF4-FFF2-40B4-BE49-F238E27FC236}">
                <a16:creationId xmlns="" xmlns:a16="http://schemas.microsoft.com/office/drawing/2014/main" id="{401D4BC9-B56A-435C-A1EE-B99F25584388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7" r="11661"/>
          <a:stretch/>
        </p:blipFill>
        <p:spPr>
          <a:xfrm>
            <a:off x="1278808" y="4077363"/>
            <a:ext cx="3868583" cy="27806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501520"/>
            <a:ext cx="5765800" cy="26225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501520"/>
            <a:ext cx="5900929" cy="2646187"/>
          </a:xfrm>
          <a:prstGeom prst="rect">
            <a:avLst/>
          </a:prstGeom>
        </p:spPr>
      </p:pic>
      <p:pic>
        <p:nvPicPr>
          <p:cNvPr id="16" name="图片 3" descr="C:\Users\87677\AppData\Local\Temp\WeChat Files\dbef514f638b21fd6a4c30fb65b013b.pn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784" y="4156364"/>
            <a:ext cx="3261360" cy="27016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825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42278"/>
            <a:ext cx="3137512" cy="2665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715" y="1501520"/>
            <a:ext cx="4072636" cy="63134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586" y="3285308"/>
            <a:ext cx="3265414" cy="3323565"/>
          </a:xfrm>
          <a:prstGeom prst="rect">
            <a:avLst/>
          </a:prstGeom>
        </p:spPr>
      </p:pic>
      <p:sp>
        <p:nvSpPr>
          <p:cNvPr id="8" name="矩形 19">
            <a:extLst>
              <a:ext uri="{FF2B5EF4-FFF2-40B4-BE49-F238E27FC236}">
                <a16:creationId xmlns:a16="http://schemas.microsoft.com/office/drawing/2014/main" xmlns="" id="{1017D396-90A0-4FC7-A6FA-616F4DE889E4}"/>
              </a:ext>
            </a:extLst>
          </p:cNvPr>
          <p:cNvSpPr/>
          <p:nvPr/>
        </p:nvSpPr>
        <p:spPr>
          <a:xfrm>
            <a:off x="859715" y="877278"/>
            <a:ext cx="3127069" cy="576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>
                <a:solidFill>
                  <a:schemeClr val="tx1"/>
                </a:solidFill>
                <a:ea typeface="Microsoft YaHei UI" panose="020B0503020204020204" pitchFamily="34" charset="-122"/>
              </a:rPr>
              <a:t>规范标准</a:t>
            </a:r>
            <a:endParaRPr lang="zh-CN" altLang="en-US" sz="3200" b="1" dirty="0">
              <a:solidFill>
                <a:schemeClr val="tx1"/>
              </a:solidFill>
              <a:ea typeface="Microsoft YaHei UI" panose="020B0503020204020204" pitchFamily="34" charset="-122"/>
            </a:endParaRPr>
          </a:p>
        </p:txBody>
      </p:sp>
      <p:sp>
        <p:nvSpPr>
          <p:cNvPr id="9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:a16="http://schemas.microsoft.com/office/drawing/2014/main" xmlns="" id="{F78F47BB-D3D7-4238-8153-4DF7C7183661}"/>
              </a:ext>
            </a:extLst>
          </p:cNvPr>
          <p:cNvSpPr/>
          <p:nvPr/>
        </p:nvSpPr>
        <p:spPr>
          <a:xfrm>
            <a:off x="452813" y="925448"/>
            <a:ext cx="406903" cy="420057"/>
          </a:xfrm>
          <a:prstGeom prst="roundRect">
            <a:avLst>
              <a:gd name="adj" fmla="val 22417"/>
            </a:avLst>
          </a:prstGeom>
          <a:solidFill>
            <a:srgbClr val="005EA4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574" y="3642278"/>
            <a:ext cx="2818018" cy="321572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450" y="3642278"/>
            <a:ext cx="2605720" cy="2966596"/>
          </a:xfrm>
          <a:prstGeom prst="rect">
            <a:avLst/>
          </a:prstGeom>
        </p:spPr>
      </p:pic>
      <p:sp>
        <p:nvSpPr>
          <p:cNvPr id="13" name="矩形 8">
            <a:extLst>
              <a:ext uri="{FF2B5EF4-FFF2-40B4-BE49-F238E27FC236}">
                <a16:creationId xmlns="" xmlns:a16="http://schemas.microsoft.com/office/drawing/2014/main" id="{3BD69AAA-8585-4C1E-9EB0-617FF6937460}"/>
              </a:ext>
            </a:extLst>
          </p:cNvPr>
          <p:cNvSpPr/>
          <p:nvPr/>
        </p:nvSpPr>
        <p:spPr>
          <a:xfrm>
            <a:off x="6096000" y="2232035"/>
            <a:ext cx="59561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驾驶开放测试道路环境分级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地方标准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（试行）</a:t>
            </a:r>
            <a:endParaRPr lang="zh-CN" altLang="en-US" sz="2800" b="1" dirty="0">
              <a:ea typeface="Microsoft YaHei UI" panose="020B0503020204020204" pitchFamily="34" charset="-122"/>
            </a:endParaRPr>
          </a:p>
        </p:txBody>
      </p:sp>
      <p:sp>
        <p:nvSpPr>
          <p:cNvPr id="14" name="矩形 8">
            <a:extLst>
              <a:ext uri="{FF2B5EF4-FFF2-40B4-BE49-F238E27FC236}">
                <a16:creationId xmlns="" xmlns:a16="http://schemas.microsoft.com/office/drawing/2014/main" id="{3BD69AAA-8585-4C1E-9EB0-617FF6937460}"/>
              </a:ext>
            </a:extLst>
          </p:cNvPr>
          <p:cNvSpPr/>
          <p:nvPr/>
        </p:nvSpPr>
        <p:spPr>
          <a:xfrm>
            <a:off x="105694" y="2232035"/>
            <a:ext cx="595617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自动驾驶道路安全风险评估标准</a:t>
            </a:r>
            <a:endParaRPr lang="en-US" altLang="zh-CN" sz="2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MOT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标准</a:t>
            </a:r>
            <a:r>
              <a:rPr lang="zh-CN" altLang="en-US" sz="28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（研究制订）</a:t>
            </a:r>
            <a:endParaRPr lang="zh-CN" altLang="en-US" sz="2800" b="1" dirty="0">
              <a:ea typeface="Microsoft YaHei UI" panose="020B0503020204020204" pitchFamily="34" charset="-122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3854" y="1558347"/>
            <a:ext cx="2279490" cy="47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8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="" xmlns:a16="http://schemas.microsoft.com/office/drawing/2014/main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道路设施智能化 </a:t>
            </a:r>
            <a:r>
              <a:rPr lang="en-US" altLang="zh-CN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---</a:t>
            </a:r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 新</a:t>
            </a:r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一轮智能交通产业增长引擎</a:t>
            </a:r>
            <a:endParaRPr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8" descr="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862" y1="4233" x2="25862" y2="4233"/>
                        <a14:foregroundMark x1="17241" y1="23280" x2="17241" y2="23280"/>
                        <a14:foregroundMark x1="15517" y1="12169" x2="15517" y2="12169"/>
                        <a14:foregroundMark x1="18966" y1="48148" x2="18966" y2="48148"/>
                        <a14:foregroundMark x1="11494" y1="76190" x2="11494" y2="76190"/>
                        <a14:foregroundMark x1="45402" y1="77778" x2="45402" y2="77778"/>
                        <a14:foregroundMark x1="76437" y1="62963" x2="76437" y2="629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6838" y="395592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Picture 2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314" y="317978"/>
            <a:ext cx="1007058" cy="1007058"/>
          </a:xfrm>
          <a:prstGeom prst="rect">
            <a:avLst/>
          </a:prstGeom>
        </p:spPr>
      </p:pic>
      <p:pic>
        <p:nvPicPr>
          <p:cNvPr id="10" name="图片 4"/>
          <p:cNvPicPr>
            <a:picLocks noChangeAspect="1"/>
          </p:cNvPicPr>
          <p:nvPr/>
        </p:nvPicPr>
        <p:blipFill rotWithShape="1">
          <a:blip r:embed="rId7"/>
          <a:srcRect l="4456" r="3195"/>
          <a:stretch/>
        </p:blipFill>
        <p:spPr>
          <a:xfrm>
            <a:off x="653147" y="1684624"/>
            <a:ext cx="7171997" cy="3415728"/>
          </a:xfrm>
          <a:prstGeom prst="rect">
            <a:avLst/>
          </a:prstGeom>
        </p:spPr>
      </p:pic>
      <p:sp>
        <p:nvSpPr>
          <p:cNvPr id="11" name="矩形 5"/>
          <p:cNvSpPr/>
          <p:nvPr/>
        </p:nvSpPr>
        <p:spPr>
          <a:xfrm>
            <a:off x="1430834" y="5118917"/>
            <a:ext cx="5443806" cy="406257"/>
          </a:xfrm>
          <a:prstGeom prst="rect">
            <a:avLst/>
          </a:prstGeom>
        </p:spPr>
        <p:txBody>
          <a:bodyPr wrap="square" lIns="109721" tIns="54860" rIns="109721" bIns="54860">
            <a:spAutoFit/>
          </a:bodyPr>
          <a:lstStyle/>
          <a:p>
            <a:r>
              <a:rPr lang="en-US" altLang="zh-CN" sz="1920" dirty="0">
                <a:latin typeface="微软雅黑"/>
                <a:ea typeface="微软雅黑"/>
                <a:cs typeface="微软雅黑"/>
              </a:rPr>
              <a:t>2008~2017</a:t>
            </a:r>
            <a:r>
              <a:rPr lang="zh-CN" altLang="en-US" sz="1920" dirty="0">
                <a:latin typeface="微软雅黑"/>
                <a:ea typeface="微软雅黑"/>
                <a:cs typeface="微软雅黑"/>
              </a:rPr>
              <a:t> 十</a:t>
            </a:r>
            <a:r>
              <a:rPr lang="zh-CN" altLang="en-US" sz="1920" dirty="0">
                <a:latin typeface="微软雅黑"/>
                <a:ea typeface="微软雅黑"/>
                <a:cs typeface="微软雅黑"/>
              </a:rPr>
              <a:t>年间中国城市智能交通市场规模</a:t>
            </a:r>
          </a:p>
        </p:txBody>
      </p:sp>
      <p:sp>
        <p:nvSpPr>
          <p:cNvPr id="12" name="矩形 6"/>
          <p:cNvSpPr/>
          <p:nvPr/>
        </p:nvSpPr>
        <p:spPr>
          <a:xfrm>
            <a:off x="8343602" y="1708598"/>
            <a:ext cx="2592288" cy="29030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wrap="square" lIns="109721" tIns="54860" rIns="109721" bIns="5486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zh-CN" altLang="en-US" sz="216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交通</a:t>
            </a:r>
            <a:r>
              <a:rPr lang="zh-CN" altLang="en-US" sz="216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信号控制</a:t>
            </a:r>
            <a:endParaRPr lang="en-US" altLang="zh-CN" sz="216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zh-CN" altLang="en-US" sz="216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智能公交</a:t>
            </a:r>
            <a:endParaRPr lang="en-US" altLang="zh-CN" sz="216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zh-CN" altLang="en-US" sz="216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智能停车</a:t>
            </a:r>
            <a:endParaRPr lang="en-US" altLang="zh-CN" sz="216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zh-CN" altLang="en-US" sz="216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交通视频</a:t>
            </a:r>
            <a:endParaRPr lang="en-US" altLang="zh-CN" sz="216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altLang="zh-CN" sz="216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GPS</a:t>
            </a:r>
            <a:r>
              <a:rPr lang="zh-CN" altLang="en-US" sz="216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与警用系统</a:t>
            </a:r>
            <a:endParaRPr lang="en-US" altLang="zh-CN" sz="216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zh-CN" altLang="en-US" sz="216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交通采集</a:t>
            </a:r>
            <a:endParaRPr lang="en-US" altLang="zh-CN" sz="216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zh-CN" altLang="en-US" sz="2160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交通发布</a:t>
            </a:r>
            <a:endParaRPr lang="zh-CN" altLang="en-US" sz="2160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3" name="文本框 9"/>
          <p:cNvSpPr txBox="1"/>
          <p:nvPr/>
        </p:nvSpPr>
        <p:spPr>
          <a:xfrm>
            <a:off x="7555518" y="4911168"/>
            <a:ext cx="3380372" cy="77558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  <a:prstDash val="dash"/>
          </a:ln>
        </p:spPr>
        <p:txBody>
          <a:bodyPr wrap="square" lIns="109721" tIns="54860" rIns="109721" bIns="54860" rtlCol="0">
            <a:spAutoFit/>
          </a:bodyPr>
          <a:lstStyle/>
          <a:p>
            <a:pPr marL="411452" indent="-411452">
              <a:buFont typeface="Wingdings" charset="2"/>
              <a:buChar char="q"/>
            </a:pP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市场规模逐渐增加</a:t>
            </a:r>
            <a:endParaRPr kumimoji="1" lang="en-US" altLang="zh-CN" sz="2160" dirty="0">
              <a:latin typeface="微软雅黑"/>
              <a:ea typeface="微软雅黑"/>
              <a:cs typeface="微软雅黑"/>
            </a:endParaRPr>
          </a:p>
          <a:p>
            <a:pPr marL="411452" indent="-411452">
              <a:buFont typeface="Wingdings" charset="2"/>
              <a:buChar char="q"/>
            </a:pP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但增长率减缓甚至下滑</a:t>
            </a:r>
            <a:endParaRPr kumimoji="1" lang="zh-CN" altLang="en-US" sz="216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矩形 11"/>
          <p:cNvSpPr/>
          <p:nvPr/>
        </p:nvSpPr>
        <p:spPr>
          <a:xfrm>
            <a:off x="1258015" y="5723785"/>
            <a:ext cx="8900189" cy="542897"/>
          </a:xfrm>
          <a:prstGeom prst="rect">
            <a:avLst/>
          </a:prstGeom>
          <a:solidFill>
            <a:schemeClr val="tx2"/>
          </a:solidFill>
        </p:spPr>
        <p:txBody>
          <a:bodyPr wrap="square" lIns="109721" tIns="54860" rIns="109721" bIns="54860">
            <a:spAutoFit/>
          </a:bodyPr>
          <a:lstStyle/>
          <a:p>
            <a:pPr marL="0" lvl="1">
              <a:lnSpc>
                <a:spcPct val="130000"/>
              </a:lnSpc>
            </a:pPr>
            <a:r>
              <a:rPr lang="zh-CN" altLang="en-US" sz="2160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网联化、智能化的道路设施</a:t>
            </a:r>
            <a:r>
              <a:rPr lang="zh-CN" altLang="en-US" sz="216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有望将成为新一轮智能交通产业增长引擎</a:t>
            </a:r>
            <a:endParaRPr lang="zh-CN" altLang="en-US" sz="216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328" y="2616891"/>
            <a:ext cx="345638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60" b="1">
                <a:solidFill>
                  <a:srgbClr val="0070C0"/>
                </a:solidFill>
              </a:rPr>
              <a:t>亿元</a:t>
            </a:r>
            <a:endParaRPr lang="en-US" sz="216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车、路技术发展历史及趋势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097" y="1133148"/>
            <a:ext cx="8219412" cy="4294952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48"/>
          <a:stretch/>
        </p:blipFill>
        <p:spPr>
          <a:xfrm>
            <a:off x="946201" y="5428100"/>
            <a:ext cx="8369041" cy="1462993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93" b="86750"/>
          <a:stretch/>
        </p:blipFill>
        <p:spPr>
          <a:xfrm>
            <a:off x="1257097" y="5435172"/>
            <a:ext cx="1138771" cy="5846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107" y="5544639"/>
            <a:ext cx="503529" cy="3657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0" name="矩形: 圆角 16">
            <a:extLst>
              <a:ext uri="{FF2B5EF4-FFF2-40B4-BE49-F238E27FC236}">
                <a16:creationId xmlns:a16="http://schemas.microsoft.com/office/drawing/2014/main" xmlns="" id="{7FF7A62E-9B0D-45CA-98E6-15AB6749807B}"/>
              </a:ext>
            </a:extLst>
          </p:cNvPr>
          <p:cNvSpPr/>
          <p:nvPr/>
        </p:nvSpPr>
        <p:spPr>
          <a:xfrm>
            <a:off x="10129586" y="2907792"/>
            <a:ext cx="785047" cy="3639312"/>
          </a:xfrm>
          <a:prstGeom prst="roundRect">
            <a:avLst/>
          </a:prstGeom>
          <a:solidFill>
            <a:srgbClr val="0567AE"/>
          </a:solidFill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道路设施智能化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356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="" xmlns:a16="http://schemas.microsoft.com/office/drawing/2014/main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道路设施智能化的</a:t>
            </a:r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驱动力</a:t>
            </a:r>
            <a:endParaRPr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8" descr="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862" y1="4233" x2="25862" y2="4233"/>
                        <a14:foregroundMark x1="17241" y1="23280" x2="17241" y2="23280"/>
                        <a14:foregroundMark x1="15517" y1="12169" x2="15517" y2="12169"/>
                        <a14:foregroundMark x1="18966" y1="48148" x2="18966" y2="48148"/>
                        <a14:foregroundMark x1="11494" y1="76190" x2="11494" y2="76190"/>
                        <a14:foregroundMark x1="45402" y1="77778" x2="45402" y2="77778"/>
                        <a14:foregroundMark x1="76437" y1="62963" x2="76437" y2="629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6838" y="395592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Picture 2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314" y="317978"/>
            <a:ext cx="1007058" cy="1007058"/>
          </a:xfrm>
          <a:prstGeom prst="rect">
            <a:avLst/>
          </a:prstGeom>
        </p:spPr>
      </p:pic>
      <p:pic>
        <p:nvPicPr>
          <p:cNvPr id="19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69" y="1531090"/>
            <a:ext cx="2586686" cy="171504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0" name="矩形 18"/>
          <p:cNvSpPr/>
          <p:nvPr/>
        </p:nvSpPr>
        <p:spPr>
          <a:xfrm>
            <a:off x="1398716" y="3368011"/>
            <a:ext cx="1728192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08" tIns="35653" rIns="71308" bIns="35653" spcCol="0"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智能骨料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1" name="图片 4"/>
          <p:cNvPicPr/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9400" t="3512" r="1035" b="3703"/>
          <a:stretch/>
        </p:blipFill>
        <p:spPr>
          <a:xfrm>
            <a:off x="4822812" y="1531089"/>
            <a:ext cx="2144915" cy="1697037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3" name="矩形 19"/>
          <p:cNvSpPr/>
          <p:nvPr/>
        </p:nvSpPr>
        <p:spPr>
          <a:xfrm>
            <a:off x="4945218" y="3368011"/>
            <a:ext cx="1728192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08" tIns="35653" rIns="71308" bIns="35653" spcCol="0"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自愈合材料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4" name="图片 94"/>
          <p:cNvPicPr>
            <a:picLocks noChangeAspect="1"/>
          </p:cNvPicPr>
          <p:nvPr/>
        </p:nvPicPr>
        <p:blipFill rotWithShape="1">
          <a:blip r:embed="rId9"/>
          <a:srcRect r="4189" b="7074"/>
          <a:stretch/>
        </p:blipFill>
        <p:spPr>
          <a:xfrm>
            <a:off x="8621125" y="1505739"/>
            <a:ext cx="2976313" cy="1740398"/>
          </a:xfrm>
          <a:prstGeom prst="rect">
            <a:avLst/>
          </a:prstGeom>
        </p:spPr>
      </p:pic>
      <p:sp>
        <p:nvSpPr>
          <p:cNvPr id="25" name="矩形 19"/>
          <p:cNvSpPr/>
          <p:nvPr/>
        </p:nvSpPr>
        <p:spPr>
          <a:xfrm>
            <a:off x="9414747" y="3368011"/>
            <a:ext cx="1728192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08" tIns="35653" rIns="71308" bIns="35653" spcCol="0"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光伏发电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6674" y="4426712"/>
            <a:ext cx="2314894" cy="16933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矩形 18"/>
          <p:cNvSpPr/>
          <p:nvPr/>
        </p:nvSpPr>
        <p:spPr>
          <a:xfrm>
            <a:off x="1380025" y="6263611"/>
            <a:ext cx="1728192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08" tIns="35653" rIns="71308" bIns="35653" spcCol="0"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压电技术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5" r="5866"/>
          <a:stretch/>
        </p:blipFill>
        <p:spPr bwMode="auto">
          <a:xfrm>
            <a:off x="4822811" y="4426712"/>
            <a:ext cx="2144915" cy="15515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矩形 18"/>
          <p:cNvSpPr/>
          <p:nvPr/>
        </p:nvSpPr>
        <p:spPr>
          <a:xfrm>
            <a:off x="5031172" y="6263611"/>
            <a:ext cx="1728192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08" tIns="35653" rIns="71308" bIns="35653" spcCol="0"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智能建造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2" name="Picture 2" descr="在第六届中国自主品牌汽车博览会期间举办的自主汽车发展论坛上，汽车行业专家与企业家围绕“绿动科技，智享未来”的主题，分享了自主汽车发展经验和面临的挑战。北汽集团汽车经济管理研究所副所长、高级工程师刘佩文，围绕李克强总理所提出的“互联网+”的新经济形态，就有关发展自主品牌智能网联汽车等内容发表了见解。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814" y="4413008"/>
            <a:ext cx="2568933" cy="156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矩形 19"/>
          <p:cNvSpPr/>
          <p:nvPr/>
        </p:nvSpPr>
        <p:spPr>
          <a:xfrm>
            <a:off x="9414747" y="6263611"/>
            <a:ext cx="1728192" cy="3600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1308" tIns="35653" rIns="71308" bIns="35653" spcCol="0" rtlCol="0" anchor="ctr"/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通讯技术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3917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道路设施智能化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定位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Picture 9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861" y="1851449"/>
            <a:ext cx="8215368" cy="4099518"/>
          </a:xfrm>
          <a:prstGeom prst="rect">
            <a:avLst/>
          </a:prstGeom>
        </p:spPr>
      </p:pic>
      <p:pic>
        <p:nvPicPr>
          <p:cNvPr id="113" name="Picture 1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027" y="2715832"/>
            <a:ext cx="3530973" cy="251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80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道路设施智能化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定位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11"/>
          <p:cNvPicPr>
            <a:picLocks noChangeAspect="1"/>
          </p:cNvPicPr>
          <p:nvPr/>
        </p:nvPicPr>
        <p:blipFill rotWithShape="1">
          <a:blip r:embed="rId6"/>
          <a:srcRect l="34793"/>
          <a:stretch/>
        </p:blipFill>
        <p:spPr>
          <a:xfrm>
            <a:off x="9612861" y="1564921"/>
            <a:ext cx="1930486" cy="15102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72" t="15373" r="57143" b="3545"/>
          <a:stretch/>
        </p:blipFill>
        <p:spPr bwMode="auto">
          <a:xfrm>
            <a:off x="889691" y="1427666"/>
            <a:ext cx="1826429" cy="1659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文本框 13"/>
          <p:cNvSpPr txBox="1"/>
          <p:nvPr/>
        </p:nvSpPr>
        <p:spPr>
          <a:xfrm>
            <a:off x="919985" y="2978453"/>
            <a:ext cx="1475084" cy="3139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440" dirty="0">
                <a:latin typeface="Microsoft YaHei" charset="-122"/>
                <a:ea typeface="Microsoft YaHei" charset="-122"/>
                <a:cs typeface="Microsoft YaHei" charset="-122"/>
              </a:rPr>
              <a:t>沥青损伤自修复</a:t>
            </a:r>
          </a:p>
        </p:txBody>
      </p:sp>
      <p:pic>
        <p:nvPicPr>
          <p:cNvPr id="3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5521" y="1564923"/>
            <a:ext cx="2226198" cy="1370512"/>
          </a:xfrm>
          <a:prstGeom prst="rect">
            <a:avLst/>
          </a:prstGeom>
        </p:spPr>
      </p:pic>
      <p:sp>
        <p:nvSpPr>
          <p:cNvPr id="37" name="文本框 15"/>
          <p:cNvSpPr txBox="1"/>
          <p:nvPr/>
        </p:nvSpPr>
        <p:spPr>
          <a:xfrm>
            <a:off x="3124010" y="2978453"/>
            <a:ext cx="1659429" cy="3139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440" dirty="0">
                <a:latin typeface="Microsoft YaHei" charset="-122"/>
                <a:ea typeface="Microsoft YaHei" charset="-122"/>
                <a:cs typeface="Microsoft YaHei" charset="-122"/>
              </a:rPr>
              <a:t>路基湿度主动调节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07816" y="1549993"/>
            <a:ext cx="1834871" cy="14909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" name="文本框 17"/>
          <p:cNvSpPr txBox="1"/>
          <p:nvPr/>
        </p:nvSpPr>
        <p:spPr>
          <a:xfrm>
            <a:off x="5844171" y="2978453"/>
            <a:ext cx="1106393" cy="3139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440" dirty="0">
                <a:latin typeface="Microsoft YaHei" charset="-122"/>
                <a:ea typeface="Microsoft YaHei" charset="-122"/>
                <a:cs typeface="Microsoft YaHei" charset="-122"/>
              </a:rPr>
              <a:t>自动融冰雪</a:t>
            </a:r>
          </a:p>
        </p:txBody>
      </p:sp>
      <p:sp>
        <p:nvSpPr>
          <p:cNvPr id="40" name="文本框 18"/>
          <p:cNvSpPr txBox="1"/>
          <p:nvPr/>
        </p:nvSpPr>
        <p:spPr>
          <a:xfrm>
            <a:off x="9893052" y="3010192"/>
            <a:ext cx="1290738" cy="3139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440" dirty="0">
                <a:latin typeface="Microsoft YaHei" charset="-122"/>
                <a:ea typeface="Microsoft YaHei" charset="-122"/>
                <a:cs typeface="Microsoft YaHei" charset="-122"/>
              </a:rPr>
              <a:t>路域能量收集</a:t>
            </a:r>
          </a:p>
        </p:txBody>
      </p:sp>
      <p:pic>
        <p:nvPicPr>
          <p:cNvPr id="41" name="图片 19" descr="C:\Users\DIFEIW~1\AppData\Local\Temp\WeChat Files\534333084543728973.jpg"/>
          <p:cNvPicPr/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7876" y="1564922"/>
            <a:ext cx="1941683" cy="151694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文本框 20"/>
          <p:cNvSpPr txBox="1"/>
          <p:nvPr/>
        </p:nvSpPr>
        <p:spPr>
          <a:xfrm>
            <a:off x="7875377" y="2999077"/>
            <a:ext cx="1290738" cy="3139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440">
                <a:latin typeface="Microsoft YaHei" charset="-122"/>
                <a:ea typeface="Microsoft YaHei" charset="-122"/>
                <a:cs typeface="Microsoft YaHei" charset="-122"/>
              </a:rPr>
              <a:t>路面状态感知</a:t>
            </a:r>
            <a:endParaRPr kumimoji="1" lang="zh-CN" altLang="en-US" sz="144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3" name="矩形 21"/>
          <p:cNvSpPr/>
          <p:nvPr/>
        </p:nvSpPr>
        <p:spPr>
          <a:xfrm>
            <a:off x="1257063" y="3419243"/>
            <a:ext cx="9418646" cy="9366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1540" lvl="1" indent="-342900">
              <a:spcBef>
                <a:spcPts val="1440"/>
              </a:spcBef>
              <a:buFont typeface="Arial"/>
              <a:buChar char="•"/>
            </a:pP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具有</a:t>
            </a:r>
            <a:r>
              <a:rPr kumimoji="1" lang="zh-CN" altLang="en-US" sz="216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主动感知</a:t>
            </a: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zh-CN" altLang="en-US" sz="216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自动辨析</a:t>
            </a: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zh-CN" altLang="en-US" sz="216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自主适应</a:t>
            </a: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zh-CN" altLang="en-US" sz="216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动态交互</a:t>
            </a: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、</a:t>
            </a:r>
            <a:r>
              <a:rPr kumimoji="1" lang="zh-CN" altLang="en-US" sz="216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持续供能</a:t>
            </a: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等</a:t>
            </a: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能力</a:t>
            </a:r>
            <a:endParaRPr kumimoji="1" lang="en-US" altLang="zh-CN" sz="2160" dirty="0">
              <a:latin typeface="微软雅黑"/>
              <a:ea typeface="微软雅黑"/>
              <a:cs typeface="微软雅黑"/>
            </a:endParaRPr>
          </a:p>
          <a:p>
            <a:pPr marL="891540" lvl="1" indent="-342900">
              <a:spcBef>
                <a:spcPts val="1440"/>
              </a:spcBef>
              <a:buFont typeface="Arial"/>
              <a:buChar char="•"/>
            </a:pP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能有效延长路面寿命</a:t>
            </a: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、提高铺面性能、降低安全风险、提升服务品质 </a:t>
            </a:r>
          </a:p>
        </p:txBody>
      </p:sp>
      <p:sp>
        <p:nvSpPr>
          <p:cNvPr id="44" name="矩形 29"/>
          <p:cNvSpPr/>
          <p:nvPr/>
        </p:nvSpPr>
        <p:spPr>
          <a:xfrm>
            <a:off x="1732925" y="6355776"/>
            <a:ext cx="1058456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440"/>
              </a:spcBef>
            </a:pP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自主</a:t>
            </a:r>
            <a:r>
              <a:rPr kumimoji="1" lang="zh-CN" altLang="en-US" sz="216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检测</a:t>
            </a: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交通状态、自主</a:t>
            </a:r>
            <a:r>
              <a:rPr kumimoji="1" lang="zh-CN" altLang="en-US" sz="216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适应</a:t>
            </a: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交通状态、自主</a:t>
            </a:r>
            <a:r>
              <a:rPr kumimoji="1" lang="zh-CN" altLang="en-US" sz="216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传递</a:t>
            </a: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交通状态、自主</a:t>
            </a:r>
            <a:r>
              <a:rPr kumimoji="1" lang="zh-CN" altLang="en-US" sz="2160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预测</a:t>
            </a:r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交通状态</a:t>
            </a:r>
            <a:endParaRPr kumimoji="1" lang="zh-CN" altLang="en-US" sz="2160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5" name="图片 30" descr="信号灯.jp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00" b="12400"/>
          <a:stretch/>
        </p:blipFill>
        <p:spPr>
          <a:xfrm>
            <a:off x="4194990" y="4454765"/>
            <a:ext cx="2220608" cy="1555373"/>
          </a:xfrm>
          <a:prstGeom prst="rect">
            <a:avLst/>
          </a:prstGeom>
        </p:spPr>
      </p:pic>
      <p:sp>
        <p:nvSpPr>
          <p:cNvPr id="46" name="文本框 31"/>
          <p:cNvSpPr txBox="1"/>
          <p:nvPr/>
        </p:nvSpPr>
        <p:spPr>
          <a:xfrm>
            <a:off x="4627037" y="5837319"/>
            <a:ext cx="1290738" cy="3139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440" dirty="0">
                <a:latin typeface="Microsoft YaHei" charset="-122"/>
                <a:ea typeface="Microsoft YaHei" charset="-122"/>
                <a:cs typeface="Microsoft YaHei" charset="-122"/>
              </a:rPr>
              <a:t>信号灯自调节</a:t>
            </a:r>
            <a:endParaRPr kumimoji="1" lang="zh-CN" altLang="en-US" sz="144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7" name="图片 32" descr="视频监控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110" y="4454765"/>
            <a:ext cx="2160240" cy="1555373"/>
          </a:xfrm>
          <a:prstGeom prst="rect">
            <a:avLst/>
          </a:prstGeom>
        </p:spPr>
      </p:pic>
      <p:sp>
        <p:nvSpPr>
          <p:cNvPr id="48" name="文本框 33"/>
          <p:cNvSpPr txBox="1"/>
          <p:nvPr/>
        </p:nvSpPr>
        <p:spPr>
          <a:xfrm>
            <a:off x="2293978" y="5837319"/>
            <a:ext cx="922047" cy="3139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440" dirty="0">
                <a:latin typeface="Microsoft YaHei" charset="-122"/>
                <a:ea typeface="Microsoft YaHei" charset="-122"/>
                <a:cs typeface="Microsoft YaHei" charset="-122"/>
              </a:rPr>
              <a:t>网络监控</a:t>
            </a:r>
            <a:endParaRPr kumimoji="1" lang="zh-CN" altLang="en-US" sz="144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49" name="图片 34" descr="无线通信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867" y="4454765"/>
            <a:ext cx="2309690" cy="1468963"/>
          </a:xfrm>
          <a:prstGeom prst="rect">
            <a:avLst/>
          </a:prstGeom>
        </p:spPr>
      </p:pic>
      <p:sp>
        <p:nvSpPr>
          <p:cNvPr id="50" name="文本框 35"/>
          <p:cNvSpPr txBox="1"/>
          <p:nvPr/>
        </p:nvSpPr>
        <p:spPr>
          <a:xfrm>
            <a:off x="7478554" y="5837319"/>
            <a:ext cx="922047" cy="3139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440" dirty="0">
                <a:latin typeface="Microsoft YaHei" charset="-122"/>
                <a:ea typeface="Microsoft YaHei" charset="-122"/>
                <a:cs typeface="Microsoft YaHei" charset="-122"/>
              </a:rPr>
              <a:t>无线通信</a:t>
            </a:r>
            <a:endParaRPr kumimoji="1" lang="zh-CN" altLang="en-US" sz="144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1" name="图片 36" descr="事故检测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37" y="4454765"/>
            <a:ext cx="2185081" cy="1468963"/>
          </a:xfrm>
          <a:prstGeom prst="rect">
            <a:avLst/>
          </a:prstGeom>
        </p:spPr>
      </p:pic>
      <p:sp>
        <p:nvSpPr>
          <p:cNvPr id="52" name="文本框 37"/>
          <p:cNvSpPr txBox="1"/>
          <p:nvPr/>
        </p:nvSpPr>
        <p:spPr>
          <a:xfrm>
            <a:off x="9552385" y="5837319"/>
            <a:ext cx="922047" cy="3139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440" dirty="0">
                <a:latin typeface="Microsoft YaHei" charset="-122"/>
                <a:ea typeface="Microsoft YaHei" charset="-122"/>
                <a:cs typeface="Microsoft YaHei" charset="-122"/>
              </a:rPr>
              <a:t>事故预判</a:t>
            </a:r>
            <a:endParaRPr kumimoji="1" lang="zh-CN" altLang="en-US" sz="144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3" name="矩形 38"/>
          <p:cNvSpPr/>
          <p:nvPr/>
        </p:nvSpPr>
        <p:spPr>
          <a:xfrm>
            <a:off x="796886" y="3683350"/>
            <a:ext cx="864096" cy="432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5570" tIns="42784" rIns="85570" bIns="42784" spcCol="0" rtlCol="0" anchor="ctr"/>
          <a:lstStyle/>
          <a:p>
            <a:pPr algn="ctr"/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路面</a:t>
            </a:r>
            <a:endParaRPr kumimoji="1" lang="en-US" altLang="zh-CN" sz="216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4" name="矩形 39"/>
          <p:cNvSpPr/>
          <p:nvPr/>
        </p:nvSpPr>
        <p:spPr>
          <a:xfrm>
            <a:off x="796886" y="4638734"/>
            <a:ext cx="864096" cy="4320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5570" tIns="42784" rIns="85570" bIns="42784" spcCol="0" rtlCol="0" anchor="ctr"/>
          <a:lstStyle/>
          <a:p>
            <a:pPr algn="ctr"/>
            <a:r>
              <a:rPr kumimoji="1" lang="zh-CN" altLang="en-US" sz="2160" dirty="0">
                <a:latin typeface="微软雅黑"/>
                <a:ea typeface="微软雅黑"/>
                <a:cs typeface="微软雅黑"/>
              </a:rPr>
              <a:t>路侧</a:t>
            </a:r>
            <a:endParaRPr kumimoji="1" lang="en-US" altLang="zh-CN" sz="216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321946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4194347" y="2485952"/>
            <a:ext cx="338464" cy="5172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lIns="91428" tIns="45715" rIns="91428" bIns="45715" anchor="ctr"/>
          <a:lstStyle/>
          <a:p>
            <a:pPr algn="ctr">
              <a:defRPr/>
            </a:pPr>
            <a:r>
              <a:rPr lang="zh-CN" altLang="en-US" sz="24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一</a:t>
            </a: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4194347" y="3278924"/>
            <a:ext cx="338464" cy="5172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lIns="91428" tIns="45715" rIns="91428" bIns="45715" anchor="ctr"/>
          <a:lstStyle/>
          <a:p>
            <a:pPr algn="ctr" defTabSz="822861">
              <a:defRPr/>
            </a:pPr>
            <a:r>
              <a:rPr lang="zh-CN" altLang="en-US" sz="24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二</a:t>
            </a:r>
          </a:p>
        </p:txBody>
      </p:sp>
      <p:sp>
        <p:nvSpPr>
          <p:cNvPr id="25" name="Rectangle 6"/>
          <p:cNvSpPr>
            <a:spLocks noChangeArrowheads="1"/>
          </p:cNvSpPr>
          <p:nvPr/>
        </p:nvSpPr>
        <p:spPr bwMode="auto">
          <a:xfrm>
            <a:off x="4194347" y="4071902"/>
            <a:ext cx="338464" cy="51720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wrap="none" lIns="91428" tIns="45715" rIns="91428" bIns="45715" anchor="ctr"/>
          <a:lstStyle/>
          <a:p>
            <a:pPr algn="ctr" defTabSz="822861">
              <a:defRPr/>
            </a:pPr>
            <a:r>
              <a:rPr lang="zh-CN" altLang="en-US" sz="2400" b="1" kern="0" dirty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rPr>
              <a:t>三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5037953" y="2483097"/>
            <a:ext cx="4168152" cy="522923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8" tIns="45715" rIns="91428" bIns="45715" anchor="ctr"/>
          <a:lstStyle/>
          <a:p>
            <a:pPr>
              <a:defRPr/>
            </a:pPr>
            <a:r>
              <a:rPr kumimoji="1" lang="zh-CN" altLang="en-US" sz="2800" b="1" kern="0" spc="271" dirty="0" smtClean="0">
                <a:solidFill>
                  <a:srgbClr val="4472C4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已开展的相关工作</a:t>
            </a:r>
            <a:endParaRPr kumimoji="1" lang="zh-CN" altLang="en-US" sz="2800" b="1" kern="0" spc="271" dirty="0">
              <a:solidFill>
                <a:srgbClr val="4472C4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5037953" y="3276070"/>
            <a:ext cx="4168152" cy="522923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8" tIns="45715" rIns="91428" bIns="45715" anchor="ctr"/>
          <a:lstStyle/>
          <a:p>
            <a:pPr>
              <a:defRPr/>
            </a:pPr>
            <a:r>
              <a:rPr kumimoji="1" lang="zh-CN" altLang="en-US" sz="2800" b="1" kern="0" spc="271" dirty="0" smtClean="0">
                <a:solidFill>
                  <a:srgbClr val="4472C4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自动驾驶安全风险</a:t>
            </a:r>
            <a:endParaRPr kumimoji="1" lang="en-US" altLang="zh-CN" sz="2800" b="1" kern="0" spc="271" dirty="0">
              <a:solidFill>
                <a:srgbClr val="4472C4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AutoShape 5"/>
          <p:cNvSpPr>
            <a:spLocks noChangeArrowheads="1"/>
          </p:cNvSpPr>
          <p:nvPr/>
        </p:nvSpPr>
        <p:spPr bwMode="auto">
          <a:xfrm>
            <a:off x="5037953" y="4069043"/>
            <a:ext cx="4168152" cy="522923"/>
          </a:xfrm>
          <a:prstGeom prst="roundRect">
            <a:avLst>
              <a:gd name="adj" fmla="val 0"/>
            </a:avLst>
          </a:prstGeom>
          <a:noFill/>
          <a:ln w="6350">
            <a:solidFill>
              <a:srgbClr val="C0C0C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8" tIns="45715" rIns="91428" bIns="45715" anchor="ctr"/>
          <a:lstStyle/>
          <a:p>
            <a:pPr>
              <a:defRPr/>
            </a:pPr>
            <a:r>
              <a:rPr kumimoji="1" lang="zh-CN" altLang="en-US" sz="2800" b="1" kern="0" spc="271" dirty="0" smtClean="0">
                <a:solidFill>
                  <a:srgbClr val="4472C4">
                    <a:lumMod val="75000"/>
                  </a:srgbClr>
                </a:solidFill>
                <a:latin typeface="微软雅黑" pitchFamily="34" charset="-122"/>
                <a:ea typeface="微软雅黑" pitchFamily="34" charset="-122"/>
              </a:rPr>
              <a:t>道路设施智能化</a:t>
            </a:r>
            <a:endParaRPr kumimoji="1" lang="en-US" altLang="zh-CN" sz="2800" b="1" kern="0" spc="271" dirty="0">
              <a:solidFill>
                <a:srgbClr val="4472C4">
                  <a:lumMod val="75000"/>
                </a:srgb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95137" y="825574"/>
            <a:ext cx="4543425" cy="809625"/>
          </a:xfrm>
        </p:spPr>
        <p:txBody>
          <a:bodyPr>
            <a:normAutofit/>
          </a:bodyPr>
          <a:lstStyle/>
          <a:p>
            <a:r>
              <a:rPr lang="zh-CN" altLang="en-US" sz="3800" dirty="0">
                <a:latin typeface="Microsoft YaHei" charset="-122"/>
                <a:ea typeface="Microsoft YaHei" charset="-122"/>
                <a:cs typeface="Microsoft YaHei" charset="-122"/>
              </a:rPr>
              <a:t>汇报提纲</a:t>
            </a:r>
            <a:endParaRPr lang="en-US" sz="3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3" name="图片 8" descr="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862" y1="4233" x2="25862" y2="4233"/>
                        <a14:foregroundMark x1="17241" y1="23280" x2="17241" y2="23280"/>
                        <a14:foregroundMark x1="15517" y1="12169" x2="15517" y2="12169"/>
                        <a14:foregroundMark x1="18966" y1="48148" x2="18966" y2="48148"/>
                        <a14:foregroundMark x1="11494" y1="76190" x2="11494" y2="76190"/>
                        <a14:foregroundMark x1="45402" y1="77778" x2="45402" y2="77778"/>
                        <a14:foregroundMark x1="76437" y1="62963" x2="76437" y2="629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52152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道路设施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智能化分级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147" y="1781354"/>
            <a:ext cx="10607164" cy="5076646"/>
          </a:xfrm>
          <a:prstGeom prst="rect">
            <a:avLst/>
          </a:prstGeom>
        </p:spPr>
      </p:pic>
      <p:sp>
        <p:nvSpPr>
          <p:cNvPr id="71" name="标题 1"/>
          <p:cNvSpPr>
            <a:spLocks noGrp="1"/>
          </p:cNvSpPr>
          <p:nvPr/>
        </p:nvSpPr>
        <p:spPr>
          <a:xfrm>
            <a:off x="3102479" y="1182410"/>
            <a:ext cx="7266818" cy="500066"/>
          </a:xfrm>
          <a:prstGeom prst="rect">
            <a:avLst/>
          </a:prstGeom>
        </p:spPr>
        <p:txBody>
          <a:bodyPr vert="horz" lIns="94945" tIns="47471" rIns="94945" bIns="47471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600" b="1" kern="1200" cap="all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美国科罗拉多州</a:t>
            </a:r>
            <a:r>
              <a:rPr lang="zh-CN" altLang="en-US" sz="2800" dirty="0">
                <a:solidFill>
                  <a:schemeClr val="tx1"/>
                </a:solidFill>
              </a:rPr>
              <a:t>交通局</a:t>
            </a:r>
            <a:r>
              <a:rPr lang="zh-CN" alt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（</a:t>
            </a:r>
            <a:r>
              <a:rPr lang="en-US" altLang="zh-CN" sz="2800" dirty="0">
                <a:solidFill>
                  <a:schemeClr val="tx1"/>
                </a:solidFill>
                <a:latin typeface="Times New Roman"/>
                <a:cs typeface="Times New Roman"/>
              </a:rPr>
              <a:t>CDOT</a:t>
            </a:r>
            <a:r>
              <a:rPr lang="zh-CN" altLang="en-US" sz="2800" dirty="0">
                <a:solidFill>
                  <a:schemeClr val="tx1"/>
                </a:solidFill>
                <a:latin typeface="Times New Roman"/>
                <a:cs typeface="Times New Roman"/>
              </a:rPr>
              <a:t>）</a:t>
            </a:r>
            <a:r>
              <a:rPr lang="zh-CN" altLang="en-US" sz="2800" dirty="0">
                <a:solidFill>
                  <a:schemeClr val="tx1"/>
                </a:solidFill>
              </a:rPr>
              <a:t>道路分级</a:t>
            </a:r>
          </a:p>
        </p:txBody>
      </p:sp>
    </p:spTree>
    <p:extLst>
      <p:ext uri="{BB962C8B-B14F-4D97-AF65-F5344CB8AC3E}">
        <p14:creationId xmlns:p14="http://schemas.microsoft.com/office/powerpoint/2010/main" val="134903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道路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设施</a:t>
            </a:r>
            <a:r>
              <a:rPr lang="zh-CN" altLang="en-US" sz="3200" b="1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智能化分级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201219"/>
              </p:ext>
            </p:extLst>
          </p:nvPr>
        </p:nvGraphicFramePr>
        <p:xfrm>
          <a:off x="1682200" y="1873630"/>
          <a:ext cx="8900190" cy="4378901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837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1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3793"/>
                <a:gridCol w="148379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908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智能分级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0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1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2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3</a:t>
                      </a:r>
                      <a:endParaRPr lang="zh-CN" altLang="en-US" sz="2200" b="0" kern="100" dirty="0" smtClean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4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4358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262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99145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0882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4539" y="2990512"/>
            <a:ext cx="627805" cy="41893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36190" y="3768198"/>
            <a:ext cx="635758" cy="70976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271954" y="2963865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看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05549" y="3924375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想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3173314" y="2809813"/>
            <a:ext cx="0" cy="3470081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653960" y="2848118"/>
            <a:ext cx="0" cy="3470081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134606" y="2860890"/>
            <a:ext cx="0" cy="3470081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615253" y="2835349"/>
            <a:ext cx="0" cy="3470081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9095898" y="2822581"/>
            <a:ext cx="0" cy="3470081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流程图: 手动输入 1">
            <a:extLst>
              <a:ext uri="{FF2B5EF4-FFF2-40B4-BE49-F238E27FC236}">
                <a16:creationId xmlns="" xmlns:a16="http://schemas.microsoft.com/office/drawing/2014/main" id="{8FD97AD5-1B82-41A4-B0E7-487660FD3B47}"/>
              </a:ext>
            </a:extLst>
          </p:cNvPr>
          <p:cNvSpPr/>
          <p:nvPr/>
        </p:nvSpPr>
        <p:spPr>
          <a:xfrm rot="10620000" flipH="1">
            <a:off x="4702101" y="2962833"/>
            <a:ext cx="5864252" cy="635066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 w 10000"/>
              <a:gd name="connsiteY0" fmla="*/ 635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 w 10000"/>
              <a:gd name="connsiteY4" fmla="*/ 635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3" y="635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4" y="8785"/>
                  <a:pt x="9" y="7571"/>
                  <a:pt x="13" y="635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 defTabSz="1096908">
              <a:defRPr/>
            </a:pPr>
            <a:endParaRPr lang="zh-CN" altLang="en-US" sz="216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0" name="流程图: 手动输入 1">
            <a:extLst>
              <a:ext uri="{FF2B5EF4-FFF2-40B4-BE49-F238E27FC236}">
                <a16:creationId xmlns="" xmlns:a16="http://schemas.microsoft.com/office/drawing/2014/main" id="{8FD97AD5-1B82-41A4-B0E7-487660FD3B47}"/>
              </a:ext>
            </a:extLst>
          </p:cNvPr>
          <p:cNvSpPr/>
          <p:nvPr/>
        </p:nvSpPr>
        <p:spPr>
          <a:xfrm rot="10620000" flipH="1">
            <a:off x="4693488" y="3968767"/>
            <a:ext cx="5875280" cy="557551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 w 10000"/>
              <a:gd name="connsiteY0" fmla="*/ 635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 w 10000"/>
              <a:gd name="connsiteY4" fmla="*/ 635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3" y="635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4" y="8785"/>
                  <a:pt x="9" y="7571"/>
                  <a:pt x="13" y="6356"/>
                </a:cubicBezTo>
                <a:close/>
              </a:path>
            </a:pathLst>
          </a:custGeom>
          <a:gradFill flip="none" rotWithShape="1">
            <a:gsLst>
              <a:gs pos="0">
                <a:srgbClr val="002060"/>
              </a:gs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 defTabSz="1096908">
              <a:defRPr/>
            </a:pPr>
            <a:endParaRPr lang="zh-CN" altLang="en-US" sz="216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1" name="流程图: 手动输入 1">
            <a:extLst>
              <a:ext uri="{FF2B5EF4-FFF2-40B4-BE49-F238E27FC236}">
                <a16:creationId xmlns="" xmlns:a16="http://schemas.microsoft.com/office/drawing/2014/main" id="{8FD97AD5-1B82-41A4-B0E7-487660FD3B47}"/>
              </a:ext>
            </a:extLst>
          </p:cNvPr>
          <p:cNvSpPr/>
          <p:nvPr/>
        </p:nvSpPr>
        <p:spPr>
          <a:xfrm rot="10620000" flipH="1">
            <a:off x="4694607" y="4900598"/>
            <a:ext cx="5875822" cy="610858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 w 10000"/>
              <a:gd name="connsiteY0" fmla="*/ 635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 w 10000"/>
              <a:gd name="connsiteY4" fmla="*/ 635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3" y="635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4" y="8785"/>
                  <a:pt x="9" y="7571"/>
                  <a:pt x="13" y="6356"/>
                </a:cubicBezTo>
                <a:close/>
              </a:path>
            </a:pathLst>
          </a:custGeom>
          <a:gradFill flip="none" rotWithShape="1">
            <a:gsLst>
              <a:gs pos="0">
                <a:srgbClr val="C00000"/>
              </a:gs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 defTabSz="1096908">
              <a:defRPr/>
            </a:pPr>
            <a:endParaRPr lang="zh-CN" altLang="en-US" sz="216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2" name="流程图: 手动输入 1">
            <a:extLst>
              <a:ext uri="{FF2B5EF4-FFF2-40B4-BE49-F238E27FC236}">
                <a16:creationId xmlns="" xmlns:a16="http://schemas.microsoft.com/office/drawing/2014/main" id="{8FD97AD5-1B82-41A4-B0E7-487660FD3B47}"/>
              </a:ext>
            </a:extLst>
          </p:cNvPr>
          <p:cNvSpPr/>
          <p:nvPr/>
        </p:nvSpPr>
        <p:spPr>
          <a:xfrm rot="10620000" flipH="1">
            <a:off x="4695014" y="5791643"/>
            <a:ext cx="5847574" cy="625720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13 w 10000"/>
              <a:gd name="connsiteY0" fmla="*/ 6356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13 w 10000"/>
              <a:gd name="connsiteY4" fmla="*/ 635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3" y="6356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cubicBezTo>
                  <a:pt x="4" y="8785"/>
                  <a:pt x="9" y="7571"/>
                  <a:pt x="13" y="6356"/>
                </a:cubicBezTo>
                <a:close/>
              </a:path>
            </a:pathLst>
          </a:custGeom>
          <a:gradFill flip="none" rotWithShape="1">
            <a:gsLst>
              <a:gs pos="0">
                <a:srgbClr val="00B050"/>
              </a:gs>
              <a:gs pos="100000">
                <a:schemeClr val="accent1">
                  <a:lumMod val="20000"/>
                  <a:lumOff val="8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 defTabSz="1096908">
              <a:defRPr/>
            </a:pPr>
            <a:endParaRPr lang="zh-CN" altLang="en-US" sz="2160" dirty="0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3" name="Striped Right Arrow 22"/>
          <p:cNvSpPr/>
          <p:nvPr/>
        </p:nvSpPr>
        <p:spPr>
          <a:xfrm>
            <a:off x="1730104" y="3516044"/>
            <a:ext cx="8856000" cy="151200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/>
            <a:endParaRPr lang="en-US" sz="2160"/>
          </a:p>
        </p:txBody>
      </p:sp>
      <p:sp>
        <p:nvSpPr>
          <p:cNvPr id="24" name="Striped Right Arrow 23"/>
          <p:cNvSpPr/>
          <p:nvPr/>
        </p:nvSpPr>
        <p:spPr>
          <a:xfrm>
            <a:off x="1730104" y="4476866"/>
            <a:ext cx="8856000" cy="151200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/>
            <a:endParaRPr lang="en-US" sz="2160"/>
          </a:p>
        </p:txBody>
      </p:sp>
      <p:sp>
        <p:nvSpPr>
          <p:cNvPr id="25" name="Striped Right Arrow 24"/>
          <p:cNvSpPr/>
          <p:nvPr/>
        </p:nvSpPr>
        <p:spPr>
          <a:xfrm>
            <a:off x="1754144" y="5468422"/>
            <a:ext cx="8856000" cy="151200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/>
            <a:endParaRPr lang="en-US" sz="2160"/>
          </a:p>
        </p:txBody>
      </p:sp>
      <p:sp>
        <p:nvSpPr>
          <p:cNvPr id="26" name="Striped Right Arrow 25"/>
          <p:cNvSpPr/>
          <p:nvPr/>
        </p:nvSpPr>
        <p:spPr>
          <a:xfrm>
            <a:off x="1724783" y="6366936"/>
            <a:ext cx="8856000" cy="151200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/>
            <a:endParaRPr lang="en-US" sz="2160"/>
          </a:p>
        </p:txBody>
      </p:sp>
      <p:graphicFrame>
        <p:nvGraphicFramePr>
          <p:cNvPr id="27" name="Diagram 26"/>
          <p:cNvGraphicFramePr/>
          <p:nvPr>
            <p:extLst>
              <p:ext uri="{D42A27DB-BD31-4B8C-83A1-F6EECF244321}">
                <p14:modId xmlns:p14="http://schemas.microsoft.com/office/powerpoint/2010/main" val="2077086655"/>
              </p:ext>
            </p:extLst>
          </p:nvPr>
        </p:nvGraphicFramePr>
        <p:xfrm>
          <a:off x="1767566" y="2848118"/>
          <a:ext cx="8758181" cy="36241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2694" y="5669209"/>
            <a:ext cx="796171" cy="713158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2288751" y="5845395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为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14"/>
          <a:srcRect l="48664" t="5662" r="5870" b="40595"/>
          <a:stretch/>
        </p:blipFill>
        <p:spPr>
          <a:xfrm>
            <a:off x="1667081" y="4718704"/>
            <a:ext cx="604867" cy="711608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2322346" y="4884885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说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19525" y="2074434"/>
            <a:ext cx="696766" cy="44068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88" tIns="54846" rIns="109688" bIns="54846" rtlCol="0" anchor="ctr"/>
          <a:lstStyle/>
          <a:p>
            <a:pPr algn="ctr"/>
            <a:r>
              <a:rPr lang="zh-CN" altLang="en-US" sz="2880" b="1">
                <a:latin typeface="Microsoft YaHei" charset="0"/>
                <a:ea typeface="Microsoft YaHei" charset="0"/>
                <a:cs typeface="Microsoft YaHei" charset="0"/>
              </a:rPr>
              <a:t>四个智能能力</a:t>
            </a:r>
            <a:endParaRPr lang="en-US" sz="288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068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7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道路设施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智能化分级维度与标准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10416481" y="1950337"/>
            <a:ext cx="965746" cy="44068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t"/>
          <a:lstStyle/>
          <a:p>
            <a:pPr algn="ctr"/>
            <a:r>
              <a:rPr lang="zh-CN" altLang="en-US" sz="2640" b="1" dirty="0">
                <a:latin typeface="Microsoft YaHei" charset="0"/>
                <a:ea typeface="Microsoft YaHei" charset="0"/>
                <a:cs typeface="Microsoft YaHei" charset="0"/>
              </a:rPr>
              <a:t>目标</a:t>
            </a:r>
            <a:endParaRPr lang="en-US" sz="264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aphicFrame>
        <p:nvGraphicFramePr>
          <p:cNvPr id="37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826556"/>
              </p:ext>
            </p:extLst>
          </p:nvPr>
        </p:nvGraphicFramePr>
        <p:xfrm>
          <a:off x="1430563" y="1474410"/>
          <a:ext cx="8900190" cy="453717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837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1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3793"/>
                <a:gridCol w="148379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941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智能分级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0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1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2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3</a:t>
                      </a:r>
                      <a:endParaRPr lang="zh-CN" altLang="en-US" sz="2200" b="0" kern="100" dirty="0" smtClean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4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0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56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272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1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902" y="2548764"/>
            <a:ext cx="627805" cy="41893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4555" y="3400815"/>
            <a:ext cx="635758" cy="70976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059" y="5227461"/>
            <a:ext cx="796171" cy="713158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2020317" y="2522116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看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053912" y="3556994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想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2070710" y="4443136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说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2037115" y="5403651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为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45" name="Straight Connector 44"/>
          <p:cNvCxnSpPr/>
          <p:nvPr/>
        </p:nvCxnSpPr>
        <p:spPr>
          <a:xfrm>
            <a:off x="2921678" y="2368067"/>
            <a:ext cx="0" cy="3902764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4402325" y="2406371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882971" y="2419141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7363618" y="2393600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844263" y="2380832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Striped Right Arrow 49"/>
          <p:cNvSpPr/>
          <p:nvPr/>
        </p:nvSpPr>
        <p:spPr>
          <a:xfrm>
            <a:off x="1509595" y="3246481"/>
            <a:ext cx="8899200" cy="151200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endParaRPr lang="en-US" sz="2160"/>
          </a:p>
        </p:txBody>
      </p:sp>
      <p:sp>
        <p:nvSpPr>
          <p:cNvPr id="51" name="Striped Right Arrow 50"/>
          <p:cNvSpPr/>
          <p:nvPr/>
        </p:nvSpPr>
        <p:spPr>
          <a:xfrm>
            <a:off x="1515482" y="4231969"/>
            <a:ext cx="8899200" cy="151200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endParaRPr lang="en-US" sz="2160"/>
          </a:p>
        </p:txBody>
      </p:sp>
      <p:sp>
        <p:nvSpPr>
          <p:cNvPr id="52" name="Striped Right Arrow 51"/>
          <p:cNvSpPr/>
          <p:nvPr/>
        </p:nvSpPr>
        <p:spPr>
          <a:xfrm>
            <a:off x="1517281" y="4974683"/>
            <a:ext cx="8899200" cy="151200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endParaRPr lang="en-US" sz="2160"/>
          </a:p>
        </p:txBody>
      </p:sp>
      <p:sp>
        <p:nvSpPr>
          <p:cNvPr id="53" name="Striped Right Arrow 52"/>
          <p:cNvSpPr/>
          <p:nvPr/>
        </p:nvSpPr>
        <p:spPr>
          <a:xfrm>
            <a:off x="1511393" y="6270827"/>
            <a:ext cx="8899200" cy="151200"/>
          </a:xfrm>
          <a:prstGeom prst="stripedRight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endParaRPr lang="en-US" sz="2160"/>
          </a:p>
        </p:txBody>
      </p:sp>
      <p:sp>
        <p:nvSpPr>
          <p:cNvPr id="54" name="矩形 10">
            <a:extLst>
              <a:ext uri="{FF2B5EF4-FFF2-40B4-BE49-F238E27FC236}">
                <a16:creationId xmlns="" xmlns:a16="http://schemas.microsoft.com/office/drawing/2014/main" id="{8BECD5EA-A971-4F42-A69C-BB21D90D7132}"/>
              </a:ext>
            </a:extLst>
          </p:cNvPr>
          <p:cNvSpPr/>
          <p:nvPr/>
        </p:nvSpPr>
        <p:spPr>
          <a:xfrm>
            <a:off x="2989596" y="2400929"/>
            <a:ext cx="1382400" cy="388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人工检测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12">
            <a:extLst>
              <a:ext uri="{FF2B5EF4-FFF2-40B4-BE49-F238E27FC236}">
                <a16:creationId xmlns="" xmlns:a16="http://schemas.microsoft.com/office/drawing/2014/main" id="{F5E1D67B-C01D-428E-80E9-55BE14CA87AD}"/>
              </a:ext>
            </a:extLst>
          </p:cNvPr>
          <p:cNvSpPr/>
          <p:nvPr/>
        </p:nvSpPr>
        <p:spPr>
          <a:xfrm>
            <a:off x="5946130" y="2410721"/>
            <a:ext cx="1382400" cy="3888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半自动检测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16">
            <a:extLst>
              <a:ext uri="{FF2B5EF4-FFF2-40B4-BE49-F238E27FC236}">
                <a16:creationId xmlns="" xmlns:a16="http://schemas.microsoft.com/office/drawing/2014/main" id="{78FC363E-1D1B-4274-845B-5CFE2791975C}"/>
              </a:ext>
            </a:extLst>
          </p:cNvPr>
          <p:cNvSpPr/>
          <p:nvPr/>
        </p:nvSpPr>
        <p:spPr>
          <a:xfrm>
            <a:off x="8902661" y="2371553"/>
            <a:ext cx="1382400" cy="388800"/>
          </a:xfrm>
          <a:prstGeom prst="rect">
            <a:avLst/>
          </a:prstGeom>
          <a:solidFill>
            <a:schemeClr val="bg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自动检测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41">
            <a:extLst>
              <a:ext uri="{FF2B5EF4-FFF2-40B4-BE49-F238E27FC236}">
                <a16:creationId xmlns="" xmlns:a16="http://schemas.microsoft.com/office/drawing/2014/main" id="{294A6688-7877-432A-9B16-DD418B9EF990}"/>
              </a:ext>
            </a:extLst>
          </p:cNvPr>
          <p:cNvSpPr/>
          <p:nvPr/>
        </p:nvSpPr>
        <p:spPr>
          <a:xfrm>
            <a:off x="4467863" y="2381345"/>
            <a:ext cx="1382400" cy="3888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半自动检测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42">
            <a:extLst>
              <a:ext uri="{FF2B5EF4-FFF2-40B4-BE49-F238E27FC236}">
                <a16:creationId xmlns="" xmlns:a16="http://schemas.microsoft.com/office/drawing/2014/main" id="{E3CD1F34-18B7-44A8-95AB-F9805FC301FD}"/>
              </a:ext>
            </a:extLst>
          </p:cNvPr>
          <p:cNvSpPr/>
          <p:nvPr/>
        </p:nvSpPr>
        <p:spPr>
          <a:xfrm>
            <a:off x="7424396" y="2391137"/>
            <a:ext cx="1382400" cy="388800"/>
          </a:xfrm>
          <a:prstGeom prst="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自动检测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12">
            <a:extLst>
              <a:ext uri="{FF2B5EF4-FFF2-40B4-BE49-F238E27FC236}">
                <a16:creationId xmlns="" xmlns:a16="http://schemas.microsoft.com/office/drawing/2014/main" id="{F5E1D67B-C01D-428E-80E9-55BE14CA87AD}"/>
              </a:ext>
            </a:extLst>
          </p:cNvPr>
          <p:cNvSpPr/>
          <p:nvPr/>
        </p:nvSpPr>
        <p:spPr>
          <a:xfrm>
            <a:off x="5946130" y="2852182"/>
            <a:ext cx="1382400" cy="3888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lvl="0" algn="ctr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静态信息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16">
            <a:extLst>
              <a:ext uri="{FF2B5EF4-FFF2-40B4-BE49-F238E27FC236}">
                <a16:creationId xmlns="" xmlns:a16="http://schemas.microsoft.com/office/drawing/2014/main" id="{78FC363E-1D1B-4274-845B-5CFE2791975C}"/>
              </a:ext>
            </a:extLst>
          </p:cNvPr>
          <p:cNvSpPr/>
          <p:nvPr/>
        </p:nvSpPr>
        <p:spPr>
          <a:xfrm>
            <a:off x="8902661" y="2813014"/>
            <a:ext cx="1382400" cy="388800"/>
          </a:xfrm>
          <a:prstGeom prst="rect">
            <a:avLst/>
          </a:prstGeom>
          <a:solidFill>
            <a:schemeClr val="bg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动静态信息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41">
            <a:extLst>
              <a:ext uri="{FF2B5EF4-FFF2-40B4-BE49-F238E27FC236}">
                <a16:creationId xmlns="" xmlns:a16="http://schemas.microsoft.com/office/drawing/2014/main" id="{294A6688-7877-432A-9B16-DD418B9EF990}"/>
              </a:ext>
            </a:extLst>
          </p:cNvPr>
          <p:cNvSpPr/>
          <p:nvPr/>
        </p:nvSpPr>
        <p:spPr>
          <a:xfrm>
            <a:off x="4467863" y="2822806"/>
            <a:ext cx="1382400" cy="3888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静态信息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42">
            <a:extLst>
              <a:ext uri="{FF2B5EF4-FFF2-40B4-BE49-F238E27FC236}">
                <a16:creationId xmlns="" xmlns:a16="http://schemas.microsoft.com/office/drawing/2014/main" id="{E3CD1F34-18B7-44A8-95AB-F9805FC301FD}"/>
              </a:ext>
            </a:extLst>
          </p:cNvPr>
          <p:cNvSpPr/>
          <p:nvPr/>
        </p:nvSpPr>
        <p:spPr>
          <a:xfrm>
            <a:off x="7424396" y="2832598"/>
            <a:ext cx="1382400" cy="388800"/>
          </a:xfrm>
          <a:prstGeom prst="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lvl="0" algn="ctr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动静态信息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56340" y="4468114"/>
            <a:ext cx="1382400" cy="38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路云传输</a:t>
            </a:r>
          </a:p>
          <a:p>
            <a:pPr algn="ctr" defTabSz="1096982">
              <a:defRPr/>
            </a:pPr>
            <a:endParaRPr lang="zh-CN" altLang="en-US" sz="168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38447" y="4456216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车路交互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902661" y="4472080"/>
            <a:ext cx="1382400" cy="3844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智能互联</a:t>
            </a:r>
            <a:endParaRPr lang="zh-CN" altLang="en-US" sz="168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2974234" y="4460182"/>
            <a:ext cx="1382400" cy="3844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无车路交互</a:t>
            </a:r>
          </a:p>
          <a:p>
            <a:pPr algn="ctr" defTabSz="1096982">
              <a:defRPr/>
            </a:pPr>
            <a:endParaRPr lang="zh-CN" altLang="en-US" sz="168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20554" y="4464148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车路交互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70241" y="3431198"/>
            <a:ext cx="1382400" cy="384480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defRPr/>
            </a:pPr>
            <a:endParaRPr lang="en-US" altLang="zh-CN" sz="168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自我处理分析</a:t>
            </a:r>
          </a:p>
          <a:p>
            <a:pPr algn="ctr" defTabSz="1096982">
              <a:defRPr/>
            </a:pPr>
            <a:endParaRPr lang="zh-CN" altLang="en-US" sz="168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52348" y="3419300"/>
            <a:ext cx="1382400" cy="384480"/>
          </a:xfrm>
          <a:prstGeom prst="rect">
            <a:avLst/>
          </a:prstGeom>
          <a:solidFill>
            <a:schemeClr val="bg1">
              <a:lumMod val="5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协同处理分析</a:t>
            </a:r>
            <a:endParaRPr lang="en-US" altLang="zh-CN" sz="168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916562" y="3435164"/>
            <a:ext cx="1382400" cy="384480"/>
          </a:xfrm>
          <a:prstGeom prst="rect">
            <a:avLst/>
          </a:prstGeom>
          <a:solidFill>
            <a:schemeClr val="tx1">
              <a:lumMod val="65000"/>
              <a:lumOff val="3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自主辨析</a:t>
            </a:r>
          </a:p>
        </p:txBody>
      </p:sp>
      <p:sp>
        <p:nvSpPr>
          <p:cNvPr id="73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34455" y="3427232"/>
            <a:ext cx="1382400" cy="384480"/>
          </a:xfrm>
          <a:prstGeom prst="rect">
            <a:avLst/>
          </a:prstGeom>
          <a:solidFill>
            <a:schemeClr val="bg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有条件辨析</a:t>
            </a:r>
            <a:endParaRPr lang="en-US" altLang="zh-CN" sz="168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61965" y="5071660"/>
            <a:ext cx="1382400" cy="3844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自传输</a:t>
            </a:r>
          </a:p>
          <a:p>
            <a:pPr algn="ctr" defTabSz="1096982">
              <a:defRPr/>
            </a:pPr>
            <a:endParaRPr lang="zh-CN" altLang="en-US" sz="168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44072" y="5061083"/>
            <a:ext cx="1382400" cy="3844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自推送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908285" y="5076947"/>
            <a:ext cx="1382400" cy="384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自修复</a:t>
            </a:r>
            <a:endParaRPr lang="zh-CN" altLang="en-US" sz="168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26178" y="5066371"/>
            <a:ext cx="1382400" cy="384480"/>
          </a:xfrm>
          <a:prstGeom prst="rect">
            <a:avLst/>
          </a:prstGeom>
          <a:solidFill>
            <a:schemeClr val="accent3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自诊断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45665" y="5485074"/>
            <a:ext cx="1382400" cy="38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能量采集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27772" y="5473176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能量采集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891986" y="5489040"/>
            <a:ext cx="1382400" cy="3844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能源自给</a:t>
            </a:r>
          </a:p>
        </p:txBody>
      </p:sp>
      <p:sp>
        <p:nvSpPr>
          <p:cNvPr id="81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09879" y="5481108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能源交换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56292" y="5897720"/>
            <a:ext cx="1382400" cy="38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关键设施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38399" y="5885822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关键通道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902613" y="5901632"/>
            <a:ext cx="1382400" cy="3844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全域设施</a:t>
            </a:r>
            <a:endParaRPr lang="zh-CN" altLang="en-US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20506" y="5893754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全域设施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56292" y="3874097"/>
            <a:ext cx="1382400" cy="384480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defRPr/>
            </a:pPr>
            <a:endParaRPr lang="en-US" altLang="zh-CN" sz="144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44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信息化辅助决策</a:t>
            </a:r>
          </a:p>
          <a:p>
            <a:pPr algn="ctr" defTabSz="1096982">
              <a:defRPr/>
            </a:pPr>
            <a:endParaRPr lang="zh-CN" altLang="en-US" sz="144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38399" y="3862199"/>
            <a:ext cx="1382400" cy="384480"/>
          </a:xfrm>
          <a:prstGeom prst="rect">
            <a:avLst/>
          </a:prstGeom>
          <a:solidFill>
            <a:schemeClr val="bg1">
              <a:lumMod val="5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半自动决策</a:t>
            </a:r>
            <a:endParaRPr lang="en-US" altLang="zh-CN" sz="168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902613" y="3878063"/>
            <a:ext cx="1382400" cy="384480"/>
          </a:xfrm>
          <a:prstGeom prst="rect">
            <a:avLst/>
          </a:prstGeom>
          <a:solidFill>
            <a:schemeClr val="tx1">
              <a:lumMod val="65000"/>
              <a:lumOff val="3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自主决策</a:t>
            </a:r>
          </a:p>
        </p:txBody>
      </p:sp>
      <p:sp>
        <p:nvSpPr>
          <p:cNvPr id="89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20506" y="3870131"/>
            <a:ext cx="1382400" cy="384480"/>
          </a:xfrm>
          <a:prstGeom prst="rect">
            <a:avLst/>
          </a:prstGeom>
          <a:solidFill>
            <a:schemeClr val="bg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44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有条件自主决策</a:t>
            </a:r>
            <a:endParaRPr lang="en-US" altLang="zh-CN" sz="144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9"/>
          <a:srcRect l="48664" t="5662" r="5870" b="40595"/>
          <a:stretch/>
        </p:blipFill>
        <p:spPr>
          <a:xfrm>
            <a:off x="1417779" y="4355442"/>
            <a:ext cx="538154" cy="633122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10537774" y="3241860"/>
            <a:ext cx="715652" cy="68921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超长寿命</a:t>
            </a:r>
          </a:p>
        </p:txBody>
      </p:sp>
      <p:sp>
        <p:nvSpPr>
          <p:cNvPr id="92" name="Rectangle 91"/>
          <p:cNvSpPr/>
          <p:nvPr/>
        </p:nvSpPr>
        <p:spPr>
          <a:xfrm>
            <a:off x="10544562" y="4014925"/>
            <a:ext cx="715652" cy="68921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超级速度</a:t>
            </a:r>
          </a:p>
        </p:txBody>
      </p:sp>
      <p:sp>
        <p:nvSpPr>
          <p:cNvPr id="93" name="Rectangle 92"/>
          <p:cNvSpPr/>
          <p:nvPr/>
        </p:nvSpPr>
        <p:spPr>
          <a:xfrm>
            <a:off x="10566274" y="4787994"/>
            <a:ext cx="715652" cy="68921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超级平整</a:t>
            </a:r>
          </a:p>
        </p:txBody>
      </p:sp>
      <p:sp>
        <p:nvSpPr>
          <p:cNvPr id="94" name="Rectangle 93"/>
          <p:cNvSpPr/>
          <p:nvPr/>
        </p:nvSpPr>
        <p:spPr>
          <a:xfrm>
            <a:off x="10558140" y="5561058"/>
            <a:ext cx="715652" cy="68921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超低能耗</a:t>
            </a:r>
          </a:p>
        </p:txBody>
      </p:sp>
      <p:sp>
        <p:nvSpPr>
          <p:cNvPr id="95" name="Rectangle 94"/>
          <p:cNvSpPr/>
          <p:nvPr/>
        </p:nvSpPr>
        <p:spPr>
          <a:xfrm>
            <a:off x="10551350" y="2468796"/>
            <a:ext cx="715652" cy="689215"/>
          </a:xfrm>
          <a:prstGeom prst="rect">
            <a:avLst/>
          </a:prstGeom>
          <a:solidFill>
            <a:srgbClr val="FFC00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>
                <a:solidFill>
                  <a:schemeClr val="tx1"/>
                </a:solidFill>
                <a:latin typeface="Microsoft YaHei" charset="0"/>
                <a:ea typeface="Microsoft YaHei" charset="0"/>
                <a:cs typeface="Microsoft YaHei" charset="0"/>
              </a:rPr>
              <a:t>全时安全</a:t>
            </a:r>
            <a:endParaRPr lang="zh-CN" altLang="en-US" sz="2400" b="1" dirty="0">
              <a:solidFill>
                <a:schemeClr val="tx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6" name="Rectangle 95"/>
          <p:cNvSpPr/>
          <p:nvPr/>
        </p:nvSpPr>
        <p:spPr>
          <a:xfrm>
            <a:off x="676115" y="1978325"/>
            <a:ext cx="696766" cy="44068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2880" b="1">
                <a:latin typeface="Microsoft YaHei" charset="0"/>
                <a:ea typeface="Microsoft YaHei" charset="0"/>
                <a:cs typeface="Microsoft YaHei" charset="0"/>
              </a:rPr>
              <a:t>四个智能能力</a:t>
            </a:r>
            <a:endParaRPr lang="en-US" sz="288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97" name="Rectangle 96"/>
          <p:cNvSpPr/>
          <p:nvPr/>
        </p:nvSpPr>
        <p:spPr>
          <a:xfrm>
            <a:off x="7409883" y="6368927"/>
            <a:ext cx="2875134" cy="44833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t"/>
          <a:lstStyle/>
          <a:p>
            <a:pPr algn="ctr"/>
            <a:r>
              <a:rPr lang="zh-CN" altLang="en-US" sz="2160" b="1">
                <a:latin typeface="Microsoft YaHei" charset="0"/>
                <a:ea typeface="Microsoft YaHei" charset="0"/>
                <a:cs typeface="Microsoft YaHei" charset="0"/>
              </a:rPr>
              <a:t>绿色长寿命设施</a:t>
            </a:r>
            <a:endParaRPr lang="en-US" sz="216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00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1" grpId="0" animBg="1"/>
      <p:bldP spid="42" grpId="0" animBg="1"/>
      <p:bldP spid="43" grpId="0" animBg="1"/>
      <p:bldP spid="44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9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道路设施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智能化分级功能与要求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8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9509942"/>
              </p:ext>
            </p:extLst>
          </p:nvPr>
        </p:nvGraphicFramePr>
        <p:xfrm>
          <a:off x="1645905" y="1571540"/>
          <a:ext cx="8900190" cy="453717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837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1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3793"/>
                <a:gridCol w="148379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941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智能分级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0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1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2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3</a:t>
                      </a:r>
                      <a:endParaRPr lang="zh-CN" altLang="en-US" sz="2200" b="0" kern="100" dirty="0" smtClean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4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0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56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272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1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9" name="Picture 9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8244" y="2645894"/>
            <a:ext cx="627805" cy="418934"/>
          </a:xfrm>
          <a:prstGeom prst="rect">
            <a:avLst/>
          </a:prstGeom>
        </p:spPr>
      </p:pic>
      <p:sp>
        <p:nvSpPr>
          <p:cNvPr id="100" name="Rectangle 99"/>
          <p:cNvSpPr/>
          <p:nvPr/>
        </p:nvSpPr>
        <p:spPr>
          <a:xfrm>
            <a:off x="2235659" y="2619246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看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101" name="Straight Connector 100"/>
          <p:cNvCxnSpPr/>
          <p:nvPr/>
        </p:nvCxnSpPr>
        <p:spPr>
          <a:xfrm>
            <a:off x="3137020" y="2465197"/>
            <a:ext cx="0" cy="3902764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4617667" y="2503501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6098313" y="2516271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7578960" y="2490730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9059605" y="2477962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矩形 10">
            <a:extLst>
              <a:ext uri="{FF2B5EF4-FFF2-40B4-BE49-F238E27FC236}">
                <a16:creationId xmlns="" xmlns:a16="http://schemas.microsoft.com/office/drawing/2014/main" id="{8BECD5EA-A971-4F42-A69C-BB21D90D7132}"/>
              </a:ext>
            </a:extLst>
          </p:cNvPr>
          <p:cNvSpPr/>
          <p:nvPr/>
        </p:nvSpPr>
        <p:spPr>
          <a:xfrm>
            <a:off x="3204938" y="2498059"/>
            <a:ext cx="1382400" cy="388800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人工检测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矩形 12">
            <a:extLst>
              <a:ext uri="{FF2B5EF4-FFF2-40B4-BE49-F238E27FC236}">
                <a16:creationId xmlns="" xmlns:a16="http://schemas.microsoft.com/office/drawing/2014/main" id="{F5E1D67B-C01D-428E-80E9-55BE14CA87AD}"/>
              </a:ext>
            </a:extLst>
          </p:cNvPr>
          <p:cNvSpPr/>
          <p:nvPr/>
        </p:nvSpPr>
        <p:spPr>
          <a:xfrm>
            <a:off x="6161472" y="2507851"/>
            <a:ext cx="1382400" cy="3888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半自动检测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矩形 16">
            <a:extLst>
              <a:ext uri="{FF2B5EF4-FFF2-40B4-BE49-F238E27FC236}">
                <a16:creationId xmlns="" xmlns:a16="http://schemas.microsoft.com/office/drawing/2014/main" id="{78FC363E-1D1B-4274-845B-5CFE2791975C}"/>
              </a:ext>
            </a:extLst>
          </p:cNvPr>
          <p:cNvSpPr/>
          <p:nvPr/>
        </p:nvSpPr>
        <p:spPr>
          <a:xfrm>
            <a:off x="9118003" y="2468683"/>
            <a:ext cx="1382400" cy="388800"/>
          </a:xfrm>
          <a:prstGeom prst="rect">
            <a:avLst/>
          </a:prstGeom>
          <a:solidFill>
            <a:schemeClr val="bg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自动检测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矩形 41">
            <a:extLst>
              <a:ext uri="{FF2B5EF4-FFF2-40B4-BE49-F238E27FC236}">
                <a16:creationId xmlns="" xmlns:a16="http://schemas.microsoft.com/office/drawing/2014/main" id="{294A6688-7877-432A-9B16-DD418B9EF990}"/>
              </a:ext>
            </a:extLst>
          </p:cNvPr>
          <p:cNvSpPr/>
          <p:nvPr/>
        </p:nvSpPr>
        <p:spPr>
          <a:xfrm>
            <a:off x="4683205" y="2478475"/>
            <a:ext cx="1382400" cy="3888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半自动检测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矩形 42">
            <a:extLst>
              <a:ext uri="{FF2B5EF4-FFF2-40B4-BE49-F238E27FC236}">
                <a16:creationId xmlns="" xmlns:a16="http://schemas.microsoft.com/office/drawing/2014/main" id="{E3CD1F34-18B7-44A8-95AB-F9805FC301FD}"/>
              </a:ext>
            </a:extLst>
          </p:cNvPr>
          <p:cNvSpPr/>
          <p:nvPr/>
        </p:nvSpPr>
        <p:spPr>
          <a:xfrm>
            <a:off x="7639738" y="2488267"/>
            <a:ext cx="1382400" cy="388800"/>
          </a:xfrm>
          <a:prstGeom prst="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自动检测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891457" y="2075455"/>
            <a:ext cx="696766" cy="44068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2880" b="1">
                <a:latin typeface="Microsoft YaHei" charset="0"/>
                <a:ea typeface="Microsoft YaHei" charset="0"/>
                <a:cs typeface="Microsoft YaHei" charset="0"/>
              </a:rPr>
              <a:t>四个智能能力</a:t>
            </a:r>
            <a:endParaRPr lang="en-US" sz="288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12" name="矩形 12">
            <a:extLst>
              <a:ext uri="{FF2B5EF4-FFF2-40B4-BE49-F238E27FC236}">
                <a16:creationId xmlns="" xmlns:a16="http://schemas.microsoft.com/office/drawing/2014/main" id="{F5E1D67B-C01D-428E-80E9-55BE14CA87AD}"/>
              </a:ext>
            </a:extLst>
          </p:cNvPr>
          <p:cNvSpPr/>
          <p:nvPr/>
        </p:nvSpPr>
        <p:spPr>
          <a:xfrm>
            <a:off x="6161472" y="4336506"/>
            <a:ext cx="1382400" cy="3888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lvl="0" algn="ctr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静态信息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矩形 16">
            <a:extLst>
              <a:ext uri="{FF2B5EF4-FFF2-40B4-BE49-F238E27FC236}">
                <a16:creationId xmlns="" xmlns:a16="http://schemas.microsoft.com/office/drawing/2014/main" id="{78FC363E-1D1B-4274-845B-5CFE2791975C}"/>
              </a:ext>
            </a:extLst>
          </p:cNvPr>
          <p:cNvSpPr/>
          <p:nvPr/>
        </p:nvSpPr>
        <p:spPr>
          <a:xfrm>
            <a:off x="9118003" y="4322104"/>
            <a:ext cx="1382400" cy="388800"/>
          </a:xfrm>
          <a:prstGeom prst="rect">
            <a:avLst/>
          </a:prstGeom>
          <a:solidFill>
            <a:schemeClr val="bg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动静态信息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矩形 41">
            <a:extLst>
              <a:ext uri="{FF2B5EF4-FFF2-40B4-BE49-F238E27FC236}">
                <a16:creationId xmlns="" xmlns:a16="http://schemas.microsoft.com/office/drawing/2014/main" id="{294A6688-7877-432A-9B16-DD418B9EF990}"/>
              </a:ext>
            </a:extLst>
          </p:cNvPr>
          <p:cNvSpPr/>
          <p:nvPr/>
        </p:nvSpPr>
        <p:spPr>
          <a:xfrm>
            <a:off x="4683205" y="4331896"/>
            <a:ext cx="1382400" cy="3888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静态信息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矩形 42">
            <a:extLst>
              <a:ext uri="{FF2B5EF4-FFF2-40B4-BE49-F238E27FC236}">
                <a16:creationId xmlns="" xmlns:a16="http://schemas.microsoft.com/office/drawing/2014/main" id="{E3CD1F34-18B7-44A8-95AB-F9805FC301FD}"/>
              </a:ext>
            </a:extLst>
          </p:cNvPr>
          <p:cNvSpPr/>
          <p:nvPr/>
        </p:nvSpPr>
        <p:spPr>
          <a:xfrm>
            <a:off x="7607486" y="4336506"/>
            <a:ext cx="1382400" cy="388800"/>
          </a:xfrm>
          <a:prstGeom prst="rect">
            <a:avLst/>
          </a:prstGeom>
          <a:solidFill>
            <a:schemeClr val="bg2">
              <a:lumMod val="50000"/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lvl="0" algn="ctr">
              <a:defRPr/>
            </a:pPr>
            <a:r>
              <a:rPr lang="zh-CN" altLang="en-US" sz="1680" b="1" dirty="0">
                <a:solidFill>
                  <a:prstClr val="black"/>
                </a:solidFill>
                <a:latin typeface="微软雅黑" pitchFamily="34" charset="-122"/>
                <a:ea typeface="微软雅黑" pitchFamily="34" charset="-122"/>
              </a:rPr>
              <a:t>动静态信息</a:t>
            </a:r>
            <a:endParaRPr lang="en-US" altLang="zh-CN" sz="1680" b="1" dirty="0">
              <a:solidFill>
                <a:prstClr val="black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33"/>
          <p:cNvSpPr/>
          <p:nvPr/>
        </p:nvSpPr>
        <p:spPr>
          <a:xfrm>
            <a:off x="3199790" y="3040362"/>
            <a:ext cx="1361305" cy="2160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5586" tIns="42793" rIns="85586" bIns="42793" spcCol="0" rtlCol="0" anchor="ctr"/>
          <a:lstStyle/>
          <a:p>
            <a:pPr algn="ctr"/>
            <a:endParaRPr kumimoji="1" lang="zh-CN" altLang="en-US" sz="2160"/>
          </a:p>
        </p:txBody>
      </p:sp>
      <p:sp>
        <p:nvSpPr>
          <p:cNvPr id="117" name="文本框 1"/>
          <p:cNvSpPr txBox="1"/>
          <p:nvPr/>
        </p:nvSpPr>
        <p:spPr>
          <a:xfrm>
            <a:off x="3639703" y="3256388"/>
            <a:ext cx="512680" cy="289554"/>
          </a:xfrm>
          <a:prstGeom prst="rect">
            <a:avLst/>
          </a:prstGeom>
          <a:noFill/>
        </p:spPr>
        <p:txBody>
          <a:bodyPr wrap="none" lIns="85586" tIns="42793" rIns="85586" bIns="42793" rtlCol="0">
            <a:spAutoFit/>
          </a:bodyPr>
          <a:lstStyle/>
          <a:p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人工</a:t>
            </a:r>
          </a:p>
        </p:txBody>
      </p:sp>
      <p:grpSp>
        <p:nvGrpSpPr>
          <p:cNvPr id="118" name="组 42"/>
          <p:cNvGrpSpPr/>
          <p:nvPr/>
        </p:nvGrpSpPr>
        <p:grpSpPr>
          <a:xfrm>
            <a:off x="4690743" y="3040362"/>
            <a:ext cx="1361305" cy="216024"/>
            <a:chOff x="2638028" y="3284984"/>
            <a:chExt cx="1512168" cy="216024"/>
          </a:xfrm>
        </p:grpSpPr>
        <p:sp>
          <p:nvSpPr>
            <p:cNvPr id="119" name="矩形 43"/>
            <p:cNvSpPr/>
            <p:nvPr/>
          </p:nvSpPr>
          <p:spPr>
            <a:xfrm>
              <a:off x="2638028" y="3284984"/>
              <a:ext cx="1152128" cy="2160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60"/>
            </a:p>
          </p:txBody>
        </p:sp>
        <p:sp>
          <p:nvSpPr>
            <p:cNvPr id="120" name="矩形 44"/>
            <p:cNvSpPr/>
            <p:nvPr/>
          </p:nvSpPr>
          <p:spPr>
            <a:xfrm>
              <a:off x="3790156" y="3284984"/>
              <a:ext cx="360040" cy="21602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60"/>
            </a:p>
          </p:txBody>
        </p:sp>
      </p:grpSp>
      <p:grpSp>
        <p:nvGrpSpPr>
          <p:cNvPr id="121" name="组 2"/>
          <p:cNvGrpSpPr/>
          <p:nvPr/>
        </p:nvGrpSpPr>
        <p:grpSpPr>
          <a:xfrm>
            <a:off x="4800682" y="3256381"/>
            <a:ext cx="1171066" cy="295466"/>
            <a:chOff x="4416343" y="3140968"/>
            <a:chExt cx="1300847" cy="295466"/>
          </a:xfrm>
        </p:grpSpPr>
        <p:sp>
          <p:nvSpPr>
            <p:cNvPr id="122" name="文本框 45"/>
            <p:cNvSpPr txBox="1"/>
            <p:nvPr/>
          </p:nvSpPr>
          <p:spPr>
            <a:xfrm>
              <a:off x="4416343" y="3140968"/>
              <a:ext cx="58263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人工</a:t>
              </a:r>
            </a:p>
          </p:txBody>
        </p:sp>
        <p:sp>
          <p:nvSpPr>
            <p:cNvPr id="123" name="文本框 46"/>
            <p:cNvSpPr txBox="1"/>
            <p:nvPr/>
          </p:nvSpPr>
          <p:spPr>
            <a:xfrm>
              <a:off x="5134560" y="3140968"/>
              <a:ext cx="58263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机器</a:t>
              </a:r>
            </a:p>
          </p:txBody>
        </p:sp>
        <p:sp>
          <p:nvSpPr>
            <p:cNvPr id="124" name="文本框 47"/>
            <p:cNvSpPr txBox="1"/>
            <p:nvPr/>
          </p:nvSpPr>
          <p:spPr>
            <a:xfrm>
              <a:off x="4942284" y="3140968"/>
              <a:ext cx="34402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+</a:t>
              </a:r>
            </a:p>
          </p:txBody>
        </p:sp>
      </p:grpSp>
      <p:grpSp>
        <p:nvGrpSpPr>
          <p:cNvPr id="125" name="组 48"/>
          <p:cNvGrpSpPr/>
          <p:nvPr/>
        </p:nvGrpSpPr>
        <p:grpSpPr>
          <a:xfrm>
            <a:off x="6181697" y="3040362"/>
            <a:ext cx="1361305" cy="216024"/>
            <a:chOff x="2638028" y="3284984"/>
            <a:chExt cx="1512168" cy="216024"/>
          </a:xfrm>
        </p:grpSpPr>
        <p:sp>
          <p:nvSpPr>
            <p:cNvPr id="126" name="矩形 49"/>
            <p:cNvSpPr/>
            <p:nvPr/>
          </p:nvSpPr>
          <p:spPr>
            <a:xfrm>
              <a:off x="2638028" y="3284984"/>
              <a:ext cx="504056" cy="21602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60"/>
            </a:p>
          </p:txBody>
        </p:sp>
        <p:sp>
          <p:nvSpPr>
            <p:cNvPr id="127" name="矩形 50"/>
            <p:cNvSpPr/>
            <p:nvPr/>
          </p:nvSpPr>
          <p:spPr>
            <a:xfrm>
              <a:off x="3142084" y="3284984"/>
              <a:ext cx="1008112" cy="21602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160"/>
            </a:p>
          </p:txBody>
        </p:sp>
      </p:grpSp>
      <p:grpSp>
        <p:nvGrpSpPr>
          <p:cNvPr id="128" name="组 55"/>
          <p:cNvGrpSpPr/>
          <p:nvPr/>
        </p:nvGrpSpPr>
        <p:grpSpPr>
          <a:xfrm>
            <a:off x="6311340" y="3256381"/>
            <a:ext cx="1129370" cy="295466"/>
            <a:chOff x="4510240" y="3140968"/>
            <a:chExt cx="1254530" cy="295466"/>
          </a:xfrm>
        </p:grpSpPr>
        <p:sp>
          <p:nvSpPr>
            <p:cNvPr id="129" name="文本框 56"/>
            <p:cNvSpPr txBox="1"/>
            <p:nvPr/>
          </p:nvSpPr>
          <p:spPr>
            <a:xfrm>
              <a:off x="4510240" y="3140968"/>
              <a:ext cx="58263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人工</a:t>
              </a:r>
            </a:p>
          </p:txBody>
        </p:sp>
        <p:sp>
          <p:nvSpPr>
            <p:cNvPr id="130" name="文本框 57"/>
            <p:cNvSpPr txBox="1"/>
            <p:nvPr/>
          </p:nvSpPr>
          <p:spPr>
            <a:xfrm>
              <a:off x="5182140" y="3140968"/>
              <a:ext cx="582630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机器</a:t>
              </a:r>
            </a:p>
          </p:txBody>
        </p:sp>
        <p:sp>
          <p:nvSpPr>
            <p:cNvPr id="131" name="文本框 58"/>
            <p:cNvSpPr txBox="1"/>
            <p:nvPr/>
          </p:nvSpPr>
          <p:spPr>
            <a:xfrm>
              <a:off x="4942285" y="3140968"/>
              <a:ext cx="344022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+</a:t>
              </a:r>
            </a:p>
          </p:txBody>
        </p:sp>
      </p:grpSp>
      <p:sp>
        <p:nvSpPr>
          <p:cNvPr id="132" name="矩形 59"/>
          <p:cNvSpPr/>
          <p:nvPr/>
        </p:nvSpPr>
        <p:spPr>
          <a:xfrm>
            <a:off x="7672650" y="3040362"/>
            <a:ext cx="1361305" cy="2160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5586" tIns="42793" rIns="85586" bIns="42793" spcCol="0" rtlCol="0" anchor="ctr"/>
          <a:lstStyle/>
          <a:p>
            <a:pPr algn="ctr"/>
            <a:endParaRPr kumimoji="1" lang="zh-CN" altLang="en-US" sz="2160"/>
          </a:p>
        </p:txBody>
      </p:sp>
      <p:sp>
        <p:nvSpPr>
          <p:cNvPr id="133" name="文本框 60"/>
          <p:cNvSpPr txBox="1"/>
          <p:nvPr/>
        </p:nvSpPr>
        <p:spPr>
          <a:xfrm>
            <a:off x="8125944" y="3256388"/>
            <a:ext cx="512680" cy="289554"/>
          </a:xfrm>
          <a:prstGeom prst="rect">
            <a:avLst/>
          </a:prstGeom>
          <a:noFill/>
        </p:spPr>
        <p:txBody>
          <a:bodyPr wrap="none" lIns="85586" tIns="42793" rIns="85586" bIns="42793" rtlCol="0">
            <a:spAutoFit/>
          </a:bodyPr>
          <a:lstStyle/>
          <a:p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机器</a:t>
            </a:r>
          </a:p>
        </p:txBody>
      </p:sp>
      <p:sp>
        <p:nvSpPr>
          <p:cNvPr id="134" name="矩形 61"/>
          <p:cNvSpPr/>
          <p:nvPr/>
        </p:nvSpPr>
        <p:spPr>
          <a:xfrm>
            <a:off x="9163605" y="3040362"/>
            <a:ext cx="1361305" cy="21602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5586" tIns="42793" rIns="85586" bIns="42793" spcCol="0" rtlCol="0" anchor="ctr"/>
          <a:lstStyle/>
          <a:p>
            <a:pPr algn="ctr"/>
            <a:endParaRPr kumimoji="1" lang="zh-CN" altLang="en-US" sz="2160"/>
          </a:p>
        </p:txBody>
      </p:sp>
      <p:sp>
        <p:nvSpPr>
          <p:cNvPr id="135" name="文本框 62"/>
          <p:cNvSpPr txBox="1"/>
          <p:nvPr/>
        </p:nvSpPr>
        <p:spPr>
          <a:xfrm>
            <a:off x="9500167" y="3256388"/>
            <a:ext cx="512680" cy="289554"/>
          </a:xfrm>
          <a:prstGeom prst="rect">
            <a:avLst/>
          </a:prstGeom>
          <a:noFill/>
        </p:spPr>
        <p:txBody>
          <a:bodyPr wrap="none" lIns="85586" tIns="42793" rIns="85586" bIns="42793" rtlCol="0">
            <a:spAutoFit/>
          </a:bodyPr>
          <a:lstStyle/>
          <a:p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机器</a:t>
            </a:r>
          </a:p>
        </p:txBody>
      </p:sp>
      <p:sp>
        <p:nvSpPr>
          <p:cNvPr id="136" name="文本框 63"/>
          <p:cNvSpPr txBox="1"/>
          <p:nvPr/>
        </p:nvSpPr>
        <p:spPr>
          <a:xfrm>
            <a:off x="4690743" y="4826161"/>
            <a:ext cx="1361305" cy="1508350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线形</a:t>
            </a: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坡度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强度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模量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平整度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车辙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37" name="文本框 64"/>
          <p:cNvSpPr txBox="1"/>
          <p:nvPr/>
        </p:nvSpPr>
        <p:spPr>
          <a:xfrm>
            <a:off x="6181697" y="4826161"/>
            <a:ext cx="1361305" cy="1711482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线形</a:t>
            </a: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坡度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强度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模量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平整度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车辙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裂缝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应变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38" name="文本框 65"/>
          <p:cNvSpPr txBox="1"/>
          <p:nvPr/>
        </p:nvSpPr>
        <p:spPr>
          <a:xfrm>
            <a:off x="7672650" y="4826163"/>
            <a:ext cx="1361305" cy="1305217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车辆轨迹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车辆速度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温度湿度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水膜厚度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制动温度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车辆轴重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39" name="文本框 66"/>
          <p:cNvSpPr txBox="1"/>
          <p:nvPr/>
        </p:nvSpPr>
        <p:spPr>
          <a:xfrm>
            <a:off x="9098781" y="4826163"/>
            <a:ext cx="1361305" cy="1305217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车辆轨迹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车辆速度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温度湿度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水膜厚度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制动温度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车辆轴重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319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/>
      <p:bldP spid="132" grpId="0" animBg="1"/>
      <p:bldP spid="133" grpId="0"/>
      <p:bldP spid="134" grpId="0" animBg="1"/>
      <p:bldP spid="135" grpId="0"/>
      <p:bldP spid="136" grpId="0"/>
      <p:bldP spid="137" grpId="0"/>
      <p:bldP spid="138" grpId="0"/>
      <p:bldP spid="13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道路设施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智能化分级功能与要求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9" name="表格 3"/>
          <p:cNvGraphicFramePr>
            <a:graphicFrameLocks noGrp="1"/>
          </p:cNvGraphicFramePr>
          <p:nvPr>
            <p:extLst/>
          </p:nvPr>
        </p:nvGraphicFramePr>
        <p:xfrm>
          <a:off x="1430563" y="1456122"/>
          <a:ext cx="8900190" cy="453717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837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1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3793"/>
                <a:gridCol w="148379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941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智能分级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0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1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2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3</a:t>
                      </a:r>
                      <a:endParaRPr lang="zh-CN" altLang="en-US" sz="2200" b="0" kern="100" dirty="0" smtClean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4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0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56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272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1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50" name="Straight Connector 49"/>
          <p:cNvCxnSpPr/>
          <p:nvPr/>
        </p:nvCxnSpPr>
        <p:spPr>
          <a:xfrm>
            <a:off x="2921678" y="2349779"/>
            <a:ext cx="0" cy="3902764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402325" y="2388083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882971" y="2400853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7363618" y="2375312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8844263" y="2362544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676115" y="1960037"/>
            <a:ext cx="696766" cy="44068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2880" b="1">
                <a:latin typeface="Microsoft YaHei" charset="0"/>
                <a:ea typeface="Microsoft YaHei" charset="0"/>
                <a:cs typeface="Microsoft YaHei" charset="0"/>
              </a:rPr>
              <a:t>四个智能能力</a:t>
            </a:r>
            <a:endParaRPr lang="en-US" sz="288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837" y="2402222"/>
            <a:ext cx="635758" cy="709762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2088194" y="2558398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想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58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67059" y="2541252"/>
            <a:ext cx="1382400" cy="384480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defRPr/>
            </a:pPr>
            <a:endParaRPr lang="en-US" altLang="zh-CN" sz="168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自我处理分析</a:t>
            </a:r>
          </a:p>
          <a:p>
            <a:pPr algn="ctr" defTabSz="1096982">
              <a:defRPr/>
            </a:pPr>
            <a:endParaRPr lang="zh-CN" altLang="en-US" sz="168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49166" y="2529354"/>
            <a:ext cx="1382400" cy="384480"/>
          </a:xfrm>
          <a:prstGeom prst="rect">
            <a:avLst/>
          </a:prstGeom>
          <a:solidFill>
            <a:schemeClr val="bg1">
              <a:lumMod val="5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协同处理分析</a:t>
            </a:r>
            <a:endParaRPr lang="en-US" altLang="zh-CN" sz="168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913379" y="2545218"/>
            <a:ext cx="1382400" cy="384480"/>
          </a:xfrm>
          <a:prstGeom prst="rect">
            <a:avLst/>
          </a:prstGeom>
          <a:solidFill>
            <a:schemeClr val="tx1">
              <a:lumMod val="65000"/>
              <a:lumOff val="3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自主辨析</a:t>
            </a:r>
          </a:p>
        </p:txBody>
      </p:sp>
      <p:sp>
        <p:nvSpPr>
          <p:cNvPr id="61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31272" y="2537286"/>
            <a:ext cx="1382400" cy="384480"/>
          </a:xfrm>
          <a:prstGeom prst="rect">
            <a:avLst/>
          </a:prstGeom>
          <a:solidFill>
            <a:schemeClr val="bg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有条件辨析</a:t>
            </a:r>
            <a:endParaRPr lang="en-US" altLang="zh-CN" sz="168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56292" y="4377002"/>
            <a:ext cx="1382400" cy="384480"/>
          </a:xfrm>
          <a:prstGeom prst="rect">
            <a:avLst/>
          </a:prstGeom>
          <a:solidFill>
            <a:schemeClr val="bg1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defRPr/>
            </a:pPr>
            <a:endParaRPr lang="en-US" altLang="zh-CN" sz="144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44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信息化辅助决策</a:t>
            </a:r>
          </a:p>
          <a:p>
            <a:pPr algn="ctr" defTabSz="1096982">
              <a:defRPr/>
            </a:pPr>
            <a:endParaRPr lang="zh-CN" altLang="en-US" sz="144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38399" y="4365104"/>
            <a:ext cx="1382400" cy="384480"/>
          </a:xfrm>
          <a:prstGeom prst="rect">
            <a:avLst/>
          </a:prstGeom>
          <a:solidFill>
            <a:schemeClr val="bg1">
              <a:lumMod val="50000"/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半自动决策</a:t>
            </a:r>
            <a:endParaRPr lang="en-US" altLang="zh-CN" sz="168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902613" y="4380968"/>
            <a:ext cx="1382400" cy="384480"/>
          </a:xfrm>
          <a:prstGeom prst="rect">
            <a:avLst/>
          </a:prstGeom>
          <a:solidFill>
            <a:schemeClr val="tx1">
              <a:lumMod val="65000"/>
              <a:lumOff val="3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自主决策</a:t>
            </a:r>
          </a:p>
        </p:txBody>
      </p:sp>
      <p:sp>
        <p:nvSpPr>
          <p:cNvPr id="65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20506" y="4373036"/>
            <a:ext cx="1382400" cy="384480"/>
          </a:xfrm>
          <a:prstGeom prst="rect">
            <a:avLst/>
          </a:prstGeom>
          <a:solidFill>
            <a:schemeClr val="bg1">
              <a:lumMod val="50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44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有条件自主决策</a:t>
            </a:r>
            <a:endParaRPr lang="en-US" altLang="zh-CN" sz="144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文本框 38"/>
          <p:cNvSpPr txBox="1"/>
          <p:nvPr/>
        </p:nvSpPr>
        <p:spPr>
          <a:xfrm>
            <a:off x="4410574" y="2924946"/>
            <a:ext cx="1490954" cy="289554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独立处理</a:t>
            </a:r>
          </a:p>
        </p:txBody>
      </p:sp>
      <p:sp>
        <p:nvSpPr>
          <p:cNvPr id="67" name="文本框 39"/>
          <p:cNvSpPr txBox="1"/>
          <p:nvPr/>
        </p:nvSpPr>
        <p:spPr>
          <a:xfrm>
            <a:off x="5901527" y="2924946"/>
            <a:ext cx="1490954" cy="289554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协同处理</a:t>
            </a:r>
          </a:p>
        </p:txBody>
      </p:sp>
      <p:sp>
        <p:nvSpPr>
          <p:cNvPr id="69" name="文本框 41"/>
          <p:cNvSpPr txBox="1"/>
          <p:nvPr/>
        </p:nvSpPr>
        <p:spPr>
          <a:xfrm>
            <a:off x="7658563" y="2997542"/>
            <a:ext cx="852517" cy="289554"/>
          </a:xfrm>
          <a:prstGeom prst="rect">
            <a:avLst/>
          </a:prstGeom>
          <a:noFill/>
        </p:spPr>
        <p:txBody>
          <a:bodyPr wrap="none" lIns="85586" tIns="42793" rIns="85586" bIns="42793" rtlCol="0">
            <a:spAutoFit/>
          </a:bodyPr>
          <a:lstStyle/>
          <a:p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需求响应</a:t>
            </a:r>
            <a:endParaRPr kumimoji="1" lang="zh-CN" altLang="en-US" sz="1320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71" name="直线箭头连接符 42"/>
          <p:cNvCxnSpPr/>
          <p:nvPr/>
        </p:nvCxnSpPr>
        <p:spPr>
          <a:xfrm flipH="1">
            <a:off x="8083706" y="3287096"/>
            <a:ext cx="1116" cy="410192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" name="文本框 43"/>
          <p:cNvSpPr txBox="1"/>
          <p:nvPr/>
        </p:nvSpPr>
        <p:spPr>
          <a:xfrm>
            <a:off x="7657447" y="3697288"/>
            <a:ext cx="852517" cy="289554"/>
          </a:xfrm>
          <a:prstGeom prst="rect">
            <a:avLst/>
          </a:prstGeom>
          <a:noFill/>
        </p:spPr>
        <p:txBody>
          <a:bodyPr wrap="none" lIns="85586" tIns="42793" rIns="85586" bIns="42793" rtlCol="0">
            <a:spAutoFit/>
          </a:bodyPr>
          <a:lstStyle/>
          <a:p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被动</a:t>
            </a:r>
            <a:r>
              <a:rPr kumimoji="1" lang="en-US" altLang="en-US" sz="1320" dirty="0">
                <a:latin typeface="微软雅黑"/>
                <a:ea typeface="微软雅黑"/>
                <a:cs typeface="微软雅黑"/>
              </a:rPr>
              <a:t>辨析</a:t>
            </a:r>
            <a:endParaRPr kumimoji="1" lang="zh-CN" altLang="en-US" sz="132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3" name="文本框 44"/>
          <p:cNvSpPr txBox="1"/>
          <p:nvPr/>
        </p:nvSpPr>
        <p:spPr>
          <a:xfrm>
            <a:off x="9203203" y="2996953"/>
            <a:ext cx="852517" cy="289554"/>
          </a:xfrm>
          <a:prstGeom prst="rect">
            <a:avLst/>
          </a:prstGeom>
          <a:noFill/>
        </p:spPr>
        <p:txBody>
          <a:bodyPr wrap="none" lIns="85586" tIns="42793" rIns="85586" bIns="42793" rtlCol="0">
            <a:spAutoFit/>
          </a:bodyPr>
          <a:lstStyle/>
          <a:p>
            <a:r>
              <a:rPr kumimoji="1" lang="en-US" altLang="en-US" sz="1320" dirty="0">
                <a:latin typeface="微软雅黑"/>
                <a:ea typeface="微软雅黑"/>
                <a:cs typeface="微软雅黑"/>
              </a:rPr>
              <a:t>主动辨析</a:t>
            </a:r>
            <a:endParaRPr kumimoji="1" lang="zh-CN" altLang="en-US" sz="1320" dirty="0">
              <a:latin typeface="微软雅黑"/>
              <a:ea typeface="微软雅黑"/>
              <a:cs typeface="微软雅黑"/>
            </a:endParaRPr>
          </a:p>
        </p:txBody>
      </p:sp>
      <p:cxnSp>
        <p:nvCxnSpPr>
          <p:cNvPr id="74" name="直线箭头连接符 45"/>
          <p:cNvCxnSpPr/>
          <p:nvPr/>
        </p:nvCxnSpPr>
        <p:spPr>
          <a:xfrm>
            <a:off x="9629462" y="3286507"/>
            <a:ext cx="1548" cy="410193"/>
          </a:xfrm>
          <a:prstGeom prst="straightConnector1">
            <a:avLst/>
          </a:prstGeom>
          <a:ln w="9525" cmpd="sng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文本框 46"/>
          <p:cNvSpPr txBox="1"/>
          <p:nvPr/>
        </p:nvSpPr>
        <p:spPr>
          <a:xfrm>
            <a:off x="9204751" y="3696700"/>
            <a:ext cx="852517" cy="289554"/>
          </a:xfrm>
          <a:prstGeom prst="rect">
            <a:avLst/>
          </a:prstGeom>
          <a:noFill/>
        </p:spPr>
        <p:txBody>
          <a:bodyPr wrap="none" lIns="85586" tIns="42793" rIns="85586" bIns="42793" rtlCol="0">
            <a:spAutoFit/>
          </a:bodyPr>
          <a:lstStyle/>
          <a:p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主动推送</a:t>
            </a:r>
            <a:endParaRPr kumimoji="1" lang="zh-CN" altLang="en-US" sz="132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6" name="文本框 47"/>
          <p:cNvSpPr txBox="1"/>
          <p:nvPr/>
        </p:nvSpPr>
        <p:spPr>
          <a:xfrm>
            <a:off x="4475398" y="4941169"/>
            <a:ext cx="1490954" cy="289554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辅助人工决策</a:t>
            </a:r>
          </a:p>
        </p:txBody>
      </p:sp>
      <p:sp>
        <p:nvSpPr>
          <p:cNvPr id="77" name="文本框 48"/>
          <p:cNvSpPr txBox="1"/>
          <p:nvPr/>
        </p:nvSpPr>
        <p:spPr>
          <a:xfrm>
            <a:off x="5901527" y="4922585"/>
            <a:ext cx="1490954" cy="695819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人工决策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sz="1320" dirty="0">
                <a:latin typeface="微软雅黑"/>
                <a:ea typeface="微软雅黑"/>
                <a:cs typeface="微软雅黑"/>
              </a:rPr>
              <a:t>+</a:t>
            </a:r>
          </a:p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人工智能决策</a:t>
            </a:r>
            <a:endParaRPr kumimoji="1" lang="zh-CN" altLang="en-US" sz="132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8" name="文本框 49"/>
          <p:cNvSpPr txBox="1"/>
          <p:nvPr/>
        </p:nvSpPr>
        <p:spPr>
          <a:xfrm>
            <a:off x="7327657" y="4941169"/>
            <a:ext cx="1490954" cy="492687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有限场景下</a:t>
            </a: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可</a:t>
            </a:r>
          </a:p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人工智能决策</a:t>
            </a:r>
            <a:endParaRPr kumimoji="1" lang="zh-CN" altLang="en-US" sz="132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79" name="文本框 50"/>
          <p:cNvSpPr txBox="1"/>
          <p:nvPr/>
        </p:nvSpPr>
        <p:spPr>
          <a:xfrm>
            <a:off x="8883435" y="4941169"/>
            <a:ext cx="1490954" cy="289554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人工智能决策</a:t>
            </a:r>
            <a:endParaRPr kumimoji="1" lang="zh-CN" altLang="en-US" sz="132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01768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/>
      <p:bldP spid="67" grpId="0"/>
      <p:bldP spid="69" grpId="0"/>
      <p:bldP spid="72" grpId="0"/>
      <p:bldP spid="73" grpId="0"/>
      <p:bldP spid="75" grpId="0"/>
      <p:bldP spid="76" grpId="0"/>
      <p:bldP spid="77" grpId="0"/>
      <p:bldP spid="78" grpId="0"/>
      <p:bldP spid="7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道路设施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智能化分级功能与要求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8814725"/>
              </p:ext>
            </p:extLst>
          </p:nvPr>
        </p:nvGraphicFramePr>
        <p:xfrm>
          <a:off x="1430563" y="1456122"/>
          <a:ext cx="8900190" cy="453717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837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1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3793"/>
                <a:gridCol w="148379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941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智能分级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0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1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2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3</a:t>
                      </a:r>
                      <a:endParaRPr lang="zh-CN" altLang="en-US" sz="2200" b="0" kern="100" dirty="0" smtClean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4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0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56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272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1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921678" y="2349779"/>
            <a:ext cx="0" cy="3902764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02325" y="2388083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82971" y="2400853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363618" y="2375312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44263" y="2362544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76115" y="1960037"/>
            <a:ext cx="696766" cy="44068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2880" b="1">
                <a:latin typeface="Microsoft YaHei" charset="0"/>
                <a:ea typeface="Microsoft YaHei" charset="0"/>
                <a:cs typeface="Microsoft YaHei" charset="0"/>
              </a:rPr>
              <a:t>四个智能能力</a:t>
            </a:r>
            <a:endParaRPr lang="en-US" sz="288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4" name="Rectangle 14"/>
          <p:cNvSpPr/>
          <p:nvPr/>
        </p:nvSpPr>
        <p:spPr>
          <a:xfrm>
            <a:off x="2110270" y="2436574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说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5" name="Picture 12"/>
          <p:cNvPicPr>
            <a:picLocks noChangeAspect="1"/>
          </p:cNvPicPr>
          <p:nvPr/>
        </p:nvPicPr>
        <p:blipFill rotWithShape="1">
          <a:blip r:embed="rId6"/>
          <a:srcRect l="48664" t="5662" r="5870" b="40595"/>
          <a:stretch/>
        </p:blipFill>
        <p:spPr>
          <a:xfrm>
            <a:off x="1457339" y="2348880"/>
            <a:ext cx="538154" cy="633122"/>
          </a:xfrm>
          <a:prstGeom prst="rect">
            <a:avLst/>
          </a:prstGeom>
        </p:spPr>
      </p:pic>
      <p:sp>
        <p:nvSpPr>
          <p:cNvPr id="16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56340" y="2504794"/>
            <a:ext cx="1382400" cy="38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路云传输</a:t>
            </a:r>
          </a:p>
          <a:p>
            <a:pPr algn="ctr" defTabSz="1096982">
              <a:defRPr/>
            </a:pPr>
            <a:endParaRPr lang="zh-CN" altLang="en-US" sz="168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38447" y="2492896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车路交互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902661" y="2508760"/>
            <a:ext cx="1382400" cy="3844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智能互联</a:t>
            </a:r>
            <a:endParaRPr lang="zh-CN" altLang="en-US" sz="168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2974234" y="2496862"/>
            <a:ext cx="1382400" cy="3844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无车路交互</a:t>
            </a:r>
          </a:p>
          <a:p>
            <a:pPr algn="ctr" defTabSz="1096982">
              <a:defRPr/>
            </a:pPr>
            <a:endParaRPr lang="zh-CN" altLang="en-US" sz="168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20554" y="2500828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车路交互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 21"/>
          <p:cNvGrpSpPr/>
          <p:nvPr/>
        </p:nvGrpSpPr>
        <p:grpSpPr>
          <a:xfrm>
            <a:off x="4605052" y="3284987"/>
            <a:ext cx="1234170" cy="1177576"/>
            <a:chOff x="5179538" y="3912344"/>
            <a:chExt cx="1370943" cy="1177575"/>
          </a:xfrm>
        </p:grpSpPr>
        <p:pic>
          <p:nvPicPr>
            <p:cNvPr id="22" name="图片 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534290">
              <a:off x="5179538" y="4467570"/>
              <a:ext cx="382961" cy="622349"/>
            </a:xfrm>
            <a:prstGeom prst="rect">
              <a:avLst/>
            </a:prstGeom>
          </p:spPr>
        </p:pic>
        <p:pic>
          <p:nvPicPr>
            <p:cNvPr id="23" name="图片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2324" y="3912344"/>
              <a:ext cx="380752" cy="380752"/>
            </a:xfrm>
            <a:prstGeom prst="rect">
              <a:avLst/>
            </a:prstGeom>
          </p:spPr>
        </p:pic>
        <p:sp>
          <p:nvSpPr>
            <p:cNvPr id="24" name="文本框 24"/>
            <p:cNvSpPr txBox="1"/>
            <p:nvPr/>
          </p:nvSpPr>
          <p:spPr>
            <a:xfrm>
              <a:off x="5590354" y="3912344"/>
              <a:ext cx="960127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控制中心</a:t>
              </a:r>
            </a:p>
          </p:txBody>
        </p:sp>
        <p:cxnSp>
          <p:nvCxnSpPr>
            <p:cNvPr id="25" name="曲线连接符 25"/>
            <p:cNvCxnSpPr>
              <a:stCxn id="29" idx="1"/>
              <a:endCxn id="28" idx="1"/>
            </p:cNvCxnSpPr>
            <p:nvPr/>
          </p:nvCxnSpPr>
          <p:spPr>
            <a:xfrm rot="10800000" flipV="1">
              <a:off x="5229254" y="4102719"/>
              <a:ext cx="73070" cy="547309"/>
            </a:xfrm>
            <a:prstGeom prst="curvedConnector3">
              <a:avLst>
                <a:gd name="adj1" fmla="val 480890"/>
              </a:avLst>
            </a:prstGeom>
            <a:ln w="3175" cmpd="sng">
              <a:solidFill>
                <a:srgbClr val="22CE1D"/>
              </a:solidFill>
              <a:prstDash val="dash"/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 31"/>
          <p:cNvGrpSpPr/>
          <p:nvPr/>
        </p:nvGrpSpPr>
        <p:grpSpPr>
          <a:xfrm>
            <a:off x="6096000" y="3284987"/>
            <a:ext cx="1277347" cy="1103692"/>
            <a:chOff x="5302869" y="4148269"/>
            <a:chExt cx="1418906" cy="1103691"/>
          </a:xfrm>
        </p:grpSpPr>
        <p:pic>
          <p:nvPicPr>
            <p:cNvPr id="27" name="图片 3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534290">
              <a:off x="5302869" y="4148269"/>
              <a:ext cx="679154" cy="1103691"/>
            </a:xfrm>
            <a:prstGeom prst="rect">
              <a:avLst/>
            </a:prstGeom>
          </p:spPr>
        </p:pic>
        <p:pic>
          <p:nvPicPr>
            <p:cNvPr id="28" name="图片 3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4540">
              <a:off x="5645660" y="4331318"/>
              <a:ext cx="212250" cy="254756"/>
            </a:xfrm>
            <a:prstGeom prst="rect">
              <a:avLst/>
            </a:prstGeom>
          </p:spPr>
        </p:pic>
        <p:cxnSp>
          <p:nvCxnSpPr>
            <p:cNvPr id="29" name="曲线连接符 34"/>
            <p:cNvCxnSpPr>
              <a:endCxn id="42" idx="3"/>
            </p:cNvCxnSpPr>
            <p:nvPr/>
          </p:nvCxnSpPr>
          <p:spPr>
            <a:xfrm flipV="1">
              <a:off x="5518348" y="4521188"/>
              <a:ext cx="319211" cy="275964"/>
            </a:xfrm>
            <a:prstGeom prst="curvedConnector3">
              <a:avLst>
                <a:gd name="adj1" fmla="val 177989"/>
              </a:avLst>
            </a:prstGeom>
            <a:ln w="9525" cmpd="sng">
              <a:solidFill>
                <a:srgbClr val="22CE1D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5"/>
            <p:cNvSpPr txBox="1"/>
            <p:nvPr/>
          </p:nvSpPr>
          <p:spPr>
            <a:xfrm>
              <a:off x="5950397" y="4509120"/>
              <a:ext cx="771378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信息流</a:t>
              </a:r>
            </a:p>
          </p:txBody>
        </p:sp>
      </p:grpSp>
      <p:sp>
        <p:nvSpPr>
          <p:cNvPr id="33" name="文本框 36"/>
          <p:cNvSpPr txBox="1"/>
          <p:nvPr/>
        </p:nvSpPr>
        <p:spPr>
          <a:xfrm>
            <a:off x="4540222" y="3645025"/>
            <a:ext cx="682599" cy="289554"/>
          </a:xfrm>
          <a:prstGeom prst="rect">
            <a:avLst/>
          </a:prstGeom>
          <a:noFill/>
        </p:spPr>
        <p:txBody>
          <a:bodyPr wrap="none" lIns="85586" tIns="42793" rIns="85586" bIns="42793" rtlCol="0">
            <a:spAutoFit/>
          </a:bodyPr>
          <a:lstStyle/>
          <a:p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信息流</a:t>
            </a:r>
          </a:p>
        </p:txBody>
      </p:sp>
      <p:grpSp>
        <p:nvGrpSpPr>
          <p:cNvPr id="34" name="组 37"/>
          <p:cNvGrpSpPr/>
          <p:nvPr/>
        </p:nvGrpSpPr>
        <p:grpSpPr>
          <a:xfrm>
            <a:off x="7522129" y="3356993"/>
            <a:ext cx="1277347" cy="1103692"/>
            <a:chOff x="5302869" y="4148269"/>
            <a:chExt cx="1418906" cy="1103691"/>
          </a:xfrm>
        </p:grpSpPr>
        <p:pic>
          <p:nvPicPr>
            <p:cNvPr id="35" name="图片 5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 rot="2534290">
              <a:off x="5302869" y="4148269"/>
              <a:ext cx="679154" cy="1103691"/>
            </a:xfrm>
            <a:prstGeom prst="rect">
              <a:avLst/>
            </a:prstGeom>
          </p:spPr>
        </p:pic>
        <p:pic>
          <p:nvPicPr>
            <p:cNvPr id="37" name="图片 5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164540">
              <a:off x="5645660" y="4331318"/>
              <a:ext cx="212250" cy="254756"/>
            </a:xfrm>
            <a:prstGeom prst="rect">
              <a:avLst/>
            </a:prstGeom>
          </p:spPr>
        </p:pic>
        <p:cxnSp>
          <p:nvCxnSpPr>
            <p:cNvPr id="38" name="曲线连接符 52"/>
            <p:cNvCxnSpPr/>
            <p:nvPr/>
          </p:nvCxnSpPr>
          <p:spPr>
            <a:xfrm flipV="1">
              <a:off x="5518348" y="4521188"/>
              <a:ext cx="319211" cy="275964"/>
            </a:xfrm>
            <a:prstGeom prst="curvedConnector3">
              <a:avLst>
                <a:gd name="adj1" fmla="val 177989"/>
              </a:avLst>
            </a:prstGeom>
            <a:ln w="9525" cmpd="sng">
              <a:solidFill>
                <a:srgbClr val="22CE1D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53"/>
            <p:cNvSpPr txBox="1"/>
            <p:nvPr/>
          </p:nvSpPr>
          <p:spPr>
            <a:xfrm>
              <a:off x="5950397" y="4509120"/>
              <a:ext cx="771378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信息流</a:t>
              </a:r>
            </a:p>
          </p:txBody>
        </p:sp>
      </p:grpSp>
      <p:grpSp>
        <p:nvGrpSpPr>
          <p:cNvPr id="40" name="组 54"/>
          <p:cNvGrpSpPr/>
          <p:nvPr/>
        </p:nvGrpSpPr>
        <p:grpSpPr>
          <a:xfrm>
            <a:off x="8910533" y="3284984"/>
            <a:ext cx="1507163" cy="1483632"/>
            <a:chOff x="5047585" y="3768328"/>
            <a:chExt cx="1674190" cy="1483632"/>
          </a:xfrm>
        </p:grpSpPr>
        <p:grpSp>
          <p:nvGrpSpPr>
            <p:cNvPr id="41" name="组 55"/>
            <p:cNvGrpSpPr/>
            <p:nvPr/>
          </p:nvGrpSpPr>
          <p:grpSpPr>
            <a:xfrm>
              <a:off x="5302869" y="4148269"/>
              <a:ext cx="1418906" cy="1103691"/>
              <a:chOff x="5302869" y="4148269"/>
              <a:chExt cx="1418906" cy="1103691"/>
            </a:xfrm>
          </p:grpSpPr>
          <p:pic>
            <p:nvPicPr>
              <p:cNvPr id="46" name="图片 60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2534290">
                <a:off x="5302869" y="4148269"/>
                <a:ext cx="679154" cy="1103691"/>
              </a:xfrm>
              <a:prstGeom prst="rect">
                <a:avLst/>
              </a:prstGeom>
            </p:spPr>
          </p:pic>
          <p:pic>
            <p:nvPicPr>
              <p:cNvPr id="47" name="图片 61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2164540">
                <a:off x="5645660" y="4331318"/>
                <a:ext cx="212250" cy="254756"/>
              </a:xfrm>
              <a:prstGeom prst="rect">
                <a:avLst/>
              </a:prstGeom>
            </p:spPr>
          </p:pic>
          <p:cxnSp>
            <p:nvCxnSpPr>
              <p:cNvPr id="48" name="曲线连接符 62"/>
              <p:cNvCxnSpPr/>
              <p:nvPr/>
            </p:nvCxnSpPr>
            <p:spPr>
              <a:xfrm flipV="1">
                <a:off x="5518348" y="4521188"/>
                <a:ext cx="319211" cy="275964"/>
              </a:xfrm>
              <a:prstGeom prst="curvedConnector3">
                <a:avLst>
                  <a:gd name="adj1" fmla="val 177989"/>
                </a:avLst>
              </a:prstGeom>
              <a:ln w="9525" cmpd="sng">
                <a:solidFill>
                  <a:srgbClr val="22CE1D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文本框 63"/>
              <p:cNvSpPr txBox="1"/>
              <p:nvPr/>
            </p:nvSpPr>
            <p:spPr>
              <a:xfrm>
                <a:off x="5950397" y="4509120"/>
                <a:ext cx="771378" cy="2954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320" dirty="0">
                    <a:latin typeface="微软雅黑"/>
                    <a:ea typeface="微软雅黑"/>
                    <a:cs typeface="微软雅黑"/>
                  </a:rPr>
                  <a:t>信息流</a:t>
                </a:r>
              </a:p>
            </p:txBody>
          </p:sp>
        </p:grpSp>
        <p:pic>
          <p:nvPicPr>
            <p:cNvPr id="42" name="图片 5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47585" y="3768328"/>
              <a:ext cx="380752" cy="380752"/>
            </a:xfrm>
            <a:prstGeom prst="rect">
              <a:avLst/>
            </a:prstGeom>
          </p:spPr>
        </p:pic>
        <p:sp>
          <p:nvSpPr>
            <p:cNvPr id="43" name="文本框 57"/>
            <p:cNvSpPr txBox="1"/>
            <p:nvPr/>
          </p:nvSpPr>
          <p:spPr>
            <a:xfrm>
              <a:off x="5335617" y="3768328"/>
              <a:ext cx="960127" cy="2954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控制中心</a:t>
              </a:r>
            </a:p>
          </p:txBody>
        </p:sp>
        <p:cxnSp>
          <p:nvCxnSpPr>
            <p:cNvPr id="44" name="曲线连接符 58"/>
            <p:cNvCxnSpPr/>
            <p:nvPr/>
          </p:nvCxnSpPr>
          <p:spPr>
            <a:xfrm rot="16200000" flipV="1">
              <a:off x="4922056" y="4464985"/>
              <a:ext cx="771376" cy="139566"/>
            </a:xfrm>
            <a:prstGeom prst="curvedConnector3">
              <a:avLst>
                <a:gd name="adj1" fmla="val 50000"/>
              </a:avLst>
            </a:prstGeom>
            <a:ln w="9525" cmpd="sng">
              <a:solidFill>
                <a:srgbClr val="22CE1D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曲线连接符 59"/>
            <p:cNvCxnSpPr/>
            <p:nvPr/>
          </p:nvCxnSpPr>
          <p:spPr>
            <a:xfrm>
              <a:off x="5374332" y="4077072"/>
              <a:ext cx="452460" cy="278672"/>
            </a:xfrm>
            <a:prstGeom prst="curvedConnector2">
              <a:avLst/>
            </a:prstGeom>
            <a:ln w="9525" cmpd="sng">
              <a:solidFill>
                <a:srgbClr val="22CE1D"/>
              </a:solidFill>
              <a:prstDash val="dash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839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道路设施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智能化分级功能与要求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033868"/>
              </p:ext>
            </p:extLst>
          </p:nvPr>
        </p:nvGraphicFramePr>
        <p:xfrm>
          <a:off x="1430563" y="1456122"/>
          <a:ext cx="8900190" cy="4537178"/>
        </p:xfrm>
        <a:graphic>
          <a:graphicData uri="http://schemas.openxmlformats.org/drawingml/2006/table">
            <a:tbl>
              <a:tblPr firstRow="1" firstCol="1" bandRow="1">
                <a:tableStyleId>{7DF18680-E054-41AD-8BC1-D1AEF772440D}</a:tableStyleId>
              </a:tblPr>
              <a:tblGrid>
                <a:gridCol w="148379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812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483793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483793"/>
                <a:gridCol w="1483793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941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200" kern="100" dirty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智能分级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0</a:t>
                      </a:r>
                      <a:endParaRPr lang="zh-CN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1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2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3</a:t>
                      </a:r>
                      <a:endParaRPr lang="zh-CN" altLang="en-US" sz="2200" b="0" kern="100" dirty="0" smtClean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200" kern="10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Level</a:t>
                      </a:r>
                      <a:r>
                        <a:rPr lang="en-US" altLang="zh-CN" sz="2200" kern="100" baseline="0" dirty="0" smtClean="0">
                          <a:effectLst/>
                          <a:latin typeface="Microsoft YaHei" charset="0"/>
                          <a:ea typeface="Microsoft YaHei" charset="0"/>
                          <a:cs typeface="Microsoft YaHei" charset="0"/>
                        </a:rPr>
                        <a:t> 4</a:t>
                      </a:r>
                      <a:endParaRPr lang="zh-CN" altLang="en-US" sz="2200" b="0" kern="100" dirty="0">
                        <a:effectLst/>
                        <a:latin typeface="Microsoft YaHei" charset="0"/>
                        <a:ea typeface="Microsoft YaHei" charset="0"/>
                        <a:cs typeface="Microsoft YaHei" charset="0"/>
                      </a:endParaRPr>
                    </a:p>
                  </a:txBody>
                  <a:tcPr marL="82296" marR="82296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04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kern="100" dirty="0">
                          <a:effectLst/>
                        </a:rPr>
                        <a:t> </a:t>
                      </a: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5607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102728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94167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900" b="0" kern="100" dirty="0">
                        <a:effectLst/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2900" dirty="0"/>
                    </a:p>
                  </a:txBody>
                  <a:tcPr marL="82296" marR="82296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2921678" y="2349779"/>
            <a:ext cx="0" cy="3902764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82971" y="2400853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7363618" y="2375312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8844263" y="2362544"/>
            <a:ext cx="0" cy="3905280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76115" y="1960037"/>
            <a:ext cx="696766" cy="440689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2880" b="1">
                <a:latin typeface="Microsoft YaHei" charset="0"/>
                <a:ea typeface="Microsoft YaHei" charset="0"/>
                <a:cs typeface="Microsoft YaHei" charset="0"/>
              </a:rPr>
              <a:t>四个智能能力</a:t>
            </a:r>
            <a:endParaRPr lang="en-US" sz="2880" b="1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3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059" y="2420888"/>
            <a:ext cx="796171" cy="713158"/>
          </a:xfrm>
          <a:prstGeom prst="rect">
            <a:avLst/>
          </a:prstGeom>
        </p:spPr>
      </p:pic>
      <p:sp>
        <p:nvSpPr>
          <p:cNvPr id="14" name="Rectangle 15"/>
          <p:cNvSpPr/>
          <p:nvPr/>
        </p:nvSpPr>
        <p:spPr>
          <a:xfrm>
            <a:off x="2037115" y="2597079"/>
            <a:ext cx="744529" cy="536972"/>
          </a:xfrm>
          <a:prstGeom prst="rect">
            <a:avLst/>
          </a:prstGeom>
          <a:solidFill>
            <a:srgbClr val="0070C0"/>
          </a:solid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/>
            <a:r>
              <a:rPr lang="zh-CN" altLang="en-US" sz="312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为</a:t>
            </a:r>
            <a:endParaRPr lang="en-US" sz="312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61965" y="2575481"/>
            <a:ext cx="1382400" cy="38448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自传输</a:t>
            </a:r>
          </a:p>
          <a:p>
            <a:pPr algn="ctr" defTabSz="1096982">
              <a:defRPr/>
            </a:pPr>
            <a:endParaRPr lang="zh-CN" altLang="en-US" sz="168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44072" y="2564904"/>
            <a:ext cx="1382400" cy="38448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自推送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908285" y="2580768"/>
            <a:ext cx="1382400" cy="3844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自修复</a:t>
            </a:r>
            <a:endParaRPr lang="zh-CN" altLang="en-US" sz="168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26178" y="2570192"/>
            <a:ext cx="1382400" cy="384480"/>
          </a:xfrm>
          <a:prstGeom prst="rect">
            <a:avLst/>
          </a:prstGeom>
          <a:solidFill>
            <a:schemeClr val="accent3">
              <a:lumMod val="50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自诊断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Straight Connector 26"/>
          <p:cNvCxnSpPr/>
          <p:nvPr/>
        </p:nvCxnSpPr>
        <p:spPr>
          <a:xfrm>
            <a:off x="4410574" y="2420891"/>
            <a:ext cx="0" cy="3902764"/>
          </a:xfrm>
          <a:prstGeom prst="line">
            <a:avLst/>
          </a:prstGeom>
          <a:ln w="19050" cmpd="thickThin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33"/>
          <p:cNvSpPr txBox="1"/>
          <p:nvPr/>
        </p:nvSpPr>
        <p:spPr>
          <a:xfrm>
            <a:off x="4410574" y="2924945"/>
            <a:ext cx="1490954" cy="289554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对外传输信息</a:t>
            </a:r>
          </a:p>
        </p:txBody>
      </p:sp>
      <p:sp>
        <p:nvSpPr>
          <p:cNvPr id="21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45665" y="3656922"/>
            <a:ext cx="1382400" cy="38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能量采集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27772" y="3645024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能量采集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891986" y="3660888"/>
            <a:ext cx="1382400" cy="3844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能源自给</a:t>
            </a:r>
          </a:p>
        </p:txBody>
      </p:sp>
      <p:sp>
        <p:nvSpPr>
          <p:cNvPr id="24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09879" y="3652956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能源交换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2">
            <a:extLst>
              <a:ext uri="{FF2B5EF4-FFF2-40B4-BE49-F238E27FC236}">
                <a16:creationId xmlns="" xmlns:a16="http://schemas.microsoft.com/office/drawing/2014/main" id="{F1E093C8-FE9D-4822-AD29-AA1995D50A23}"/>
              </a:ext>
            </a:extLst>
          </p:cNvPr>
          <p:cNvSpPr/>
          <p:nvPr/>
        </p:nvSpPr>
        <p:spPr>
          <a:xfrm>
            <a:off x="4456292" y="4984824"/>
            <a:ext cx="1382400" cy="38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关键设施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5938399" y="4972926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关键通道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8">
            <a:extLst>
              <a:ext uri="{FF2B5EF4-FFF2-40B4-BE49-F238E27FC236}">
                <a16:creationId xmlns="" xmlns:a16="http://schemas.microsoft.com/office/drawing/2014/main" id="{93079300-F4CC-4468-8018-01C666508FD7}"/>
              </a:ext>
            </a:extLst>
          </p:cNvPr>
          <p:cNvSpPr/>
          <p:nvPr/>
        </p:nvSpPr>
        <p:spPr>
          <a:xfrm>
            <a:off x="8902613" y="4988736"/>
            <a:ext cx="1382400" cy="3844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全域设施</a:t>
            </a:r>
            <a:endParaRPr lang="zh-CN" altLang="en-US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5">
            <a:extLst>
              <a:ext uri="{FF2B5EF4-FFF2-40B4-BE49-F238E27FC236}">
                <a16:creationId xmlns="" xmlns:a16="http://schemas.microsoft.com/office/drawing/2014/main" id="{8E3EC858-17AA-4E9F-9628-FE9F518364FD}"/>
              </a:ext>
            </a:extLst>
          </p:cNvPr>
          <p:cNvSpPr/>
          <p:nvPr/>
        </p:nvSpPr>
        <p:spPr>
          <a:xfrm>
            <a:off x="7420506" y="4980858"/>
            <a:ext cx="1382400" cy="38448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697" tIns="54850" rIns="109697" bIns="54850" rtlCol="0" anchor="ctr"/>
          <a:lstStyle/>
          <a:p>
            <a:pPr algn="ctr" defTabSz="1096982">
              <a:lnSpc>
                <a:spcPts val="1680"/>
              </a:lnSpc>
              <a:defRPr/>
            </a:pPr>
            <a:r>
              <a:rPr lang="zh-CN" altLang="en-US" sz="168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全域设施</a:t>
            </a:r>
            <a:endParaRPr lang="en-US" altLang="zh-CN" sz="168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文本框 38"/>
          <p:cNvSpPr txBox="1"/>
          <p:nvPr/>
        </p:nvSpPr>
        <p:spPr>
          <a:xfrm>
            <a:off x="4475401" y="5517233"/>
            <a:ext cx="1361305" cy="695819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安全设施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320" dirty="0">
                <a:latin typeface="微软雅黑"/>
                <a:ea typeface="微软雅黑"/>
                <a:cs typeface="微软雅黑"/>
              </a:rPr>
              <a:t>+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一部分管理设施</a:t>
            </a:r>
          </a:p>
        </p:txBody>
      </p:sp>
      <p:sp>
        <p:nvSpPr>
          <p:cNvPr id="31" name="文本框 39"/>
          <p:cNvSpPr txBox="1"/>
          <p:nvPr/>
        </p:nvSpPr>
        <p:spPr>
          <a:xfrm>
            <a:off x="5836703" y="5517234"/>
            <a:ext cx="1490954" cy="695819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安全、管理设施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320" dirty="0">
                <a:latin typeface="微软雅黑"/>
                <a:ea typeface="微软雅黑"/>
                <a:cs typeface="微软雅黑"/>
              </a:rPr>
              <a:t>+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一部分服务设施</a:t>
            </a:r>
          </a:p>
        </p:txBody>
      </p:sp>
      <p:sp>
        <p:nvSpPr>
          <p:cNvPr id="33" name="文本框 40"/>
          <p:cNvSpPr txBox="1"/>
          <p:nvPr/>
        </p:nvSpPr>
        <p:spPr>
          <a:xfrm>
            <a:off x="7198009" y="5373220"/>
            <a:ext cx="1815074" cy="898952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安全、管理、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服务设施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1320" dirty="0">
                <a:latin typeface="微软雅黑"/>
                <a:ea typeface="微软雅黑"/>
                <a:cs typeface="微软雅黑"/>
              </a:rPr>
              <a:t>+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一部分结构物</a:t>
            </a:r>
          </a:p>
        </p:txBody>
      </p:sp>
      <p:sp>
        <p:nvSpPr>
          <p:cNvPr id="34" name="文本框 41"/>
          <p:cNvSpPr txBox="1"/>
          <p:nvPr/>
        </p:nvSpPr>
        <p:spPr>
          <a:xfrm>
            <a:off x="8818615" y="5373220"/>
            <a:ext cx="1426129" cy="898952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安全、管理、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服务设施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结构物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全覆盖</a:t>
            </a:r>
            <a:endParaRPr kumimoji="1" lang="en-US" altLang="zh-CN" sz="1320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35" name="组 42"/>
          <p:cNvGrpSpPr/>
          <p:nvPr/>
        </p:nvGrpSpPr>
        <p:grpSpPr>
          <a:xfrm>
            <a:off x="4540223" y="4077072"/>
            <a:ext cx="1037184" cy="864096"/>
            <a:chOff x="5028982" y="2616200"/>
            <a:chExt cx="1293223" cy="1219756"/>
          </a:xfrm>
        </p:grpSpPr>
        <p:pic>
          <p:nvPicPr>
            <p:cNvPr id="37" name="图片 4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0500" y="2616200"/>
              <a:ext cx="508233" cy="508232"/>
            </a:xfrm>
            <a:prstGeom prst="rect">
              <a:avLst/>
            </a:prstGeom>
          </p:spPr>
        </p:pic>
        <p:pic>
          <p:nvPicPr>
            <p:cNvPr id="38" name="图片 4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480425">
              <a:off x="5892344" y="2957450"/>
              <a:ext cx="429861" cy="878506"/>
            </a:xfrm>
            <a:prstGeom prst="rect">
              <a:avLst/>
            </a:prstGeom>
          </p:spPr>
        </p:pic>
        <p:cxnSp>
          <p:nvCxnSpPr>
            <p:cNvPr id="39" name="曲线连接符 45"/>
            <p:cNvCxnSpPr>
              <a:stCxn id="52" idx="2"/>
              <a:endCxn id="53" idx="1"/>
            </p:cNvCxnSpPr>
            <p:nvPr/>
          </p:nvCxnSpPr>
          <p:spPr>
            <a:xfrm rot="16200000" flipH="1">
              <a:off x="5688394" y="2960654"/>
              <a:ext cx="93734" cy="421289"/>
            </a:xfrm>
            <a:prstGeom prst="curvedConnector2">
              <a:avLst/>
            </a:prstGeom>
            <a:ln w="63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46"/>
            <p:cNvSpPr txBox="1"/>
            <p:nvPr/>
          </p:nvSpPr>
          <p:spPr>
            <a:xfrm>
              <a:off x="5028982" y="3140969"/>
              <a:ext cx="865846" cy="417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能量流</a:t>
              </a:r>
            </a:p>
          </p:txBody>
        </p:sp>
      </p:grpSp>
      <p:grpSp>
        <p:nvGrpSpPr>
          <p:cNvPr id="41" name="组 47"/>
          <p:cNvGrpSpPr/>
          <p:nvPr/>
        </p:nvGrpSpPr>
        <p:grpSpPr>
          <a:xfrm>
            <a:off x="6031178" y="4077072"/>
            <a:ext cx="1037184" cy="864096"/>
            <a:chOff x="5028982" y="2616200"/>
            <a:chExt cx="1293223" cy="1219756"/>
          </a:xfrm>
        </p:grpSpPr>
        <p:pic>
          <p:nvPicPr>
            <p:cNvPr id="42" name="图片 4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70500" y="2616200"/>
              <a:ext cx="508233" cy="508232"/>
            </a:xfrm>
            <a:prstGeom prst="rect">
              <a:avLst/>
            </a:prstGeom>
          </p:spPr>
        </p:pic>
        <p:pic>
          <p:nvPicPr>
            <p:cNvPr id="43" name="图片 4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2480425">
              <a:off x="5892344" y="2957450"/>
              <a:ext cx="429861" cy="878506"/>
            </a:xfrm>
            <a:prstGeom prst="rect">
              <a:avLst/>
            </a:prstGeom>
          </p:spPr>
        </p:pic>
        <p:cxnSp>
          <p:nvCxnSpPr>
            <p:cNvPr id="44" name="曲线连接符 65"/>
            <p:cNvCxnSpPr>
              <a:stCxn id="57" idx="2"/>
              <a:endCxn id="58" idx="1"/>
            </p:cNvCxnSpPr>
            <p:nvPr/>
          </p:nvCxnSpPr>
          <p:spPr>
            <a:xfrm rot="16200000" flipH="1">
              <a:off x="5688394" y="2960654"/>
              <a:ext cx="93734" cy="421289"/>
            </a:xfrm>
            <a:prstGeom prst="curvedConnector2">
              <a:avLst/>
            </a:prstGeom>
            <a:ln w="63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66"/>
            <p:cNvSpPr txBox="1"/>
            <p:nvPr/>
          </p:nvSpPr>
          <p:spPr>
            <a:xfrm>
              <a:off x="5028982" y="3140969"/>
              <a:ext cx="865846" cy="4170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320" dirty="0">
                  <a:latin typeface="微软雅黑"/>
                  <a:ea typeface="微软雅黑"/>
                  <a:cs typeface="微软雅黑"/>
                </a:rPr>
                <a:t>能量流</a:t>
              </a:r>
            </a:p>
          </p:txBody>
        </p:sp>
      </p:grpSp>
      <p:grpSp>
        <p:nvGrpSpPr>
          <p:cNvPr id="46" name="组 67"/>
          <p:cNvGrpSpPr/>
          <p:nvPr/>
        </p:nvGrpSpPr>
        <p:grpSpPr>
          <a:xfrm>
            <a:off x="7457310" y="4077072"/>
            <a:ext cx="1092004" cy="864096"/>
            <a:chOff x="4366222" y="4077072"/>
            <a:chExt cx="1213022" cy="864096"/>
          </a:xfrm>
        </p:grpSpPr>
        <p:grpSp>
          <p:nvGrpSpPr>
            <p:cNvPr id="47" name="组 68"/>
            <p:cNvGrpSpPr/>
            <p:nvPr/>
          </p:nvGrpSpPr>
          <p:grpSpPr>
            <a:xfrm>
              <a:off x="4366222" y="4077072"/>
              <a:ext cx="1152126" cy="864096"/>
              <a:chOff x="5028982" y="2616200"/>
              <a:chExt cx="1293223" cy="1219756"/>
            </a:xfrm>
          </p:grpSpPr>
          <p:pic>
            <p:nvPicPr>
              <p:cNvPr id="50" name="图片 7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0500" y="2616200"/>
                <a:ext cx="508233" cy="508232"/>
              </a:xfrm>
              <a:prstGeom prst="rect">
                <a:avLst/>
              </a:prstGeom>
            </p:spPr>
          </p:pic>
          <p:pic>
            <p:nvPicPr>
              <p:cNvPr id="51" name="图片 72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2480425">
                <a:off x="5892344" y="2957450"/>
                <a:ext cx="429861" cy="878506"/>
              </a:xfrm>
              <a:prstGeom prst="rect">
                <a:avLst/>
              </a:prstGeom>
            </p:spPr>
          </p:pic>
          <p:cxnSp>
            <p:nvCxnSpPr>
              <p:cNvPr id="52" name="曲线连接符 73"/>
              <p:cNvCxnSpPr/>
              <p:nvPr/>
            </p:nvCxnSpPr>
            <p:spPr>
              <a:xfrm rot="16200000" flipH="1">
                <a:off x="5688394" y="2960654"/>
                <a:ext cx="93734" cy="421289"/>
              </a:xfrm>
              <a:prstGeom prst="curvedConnector2">
                <a:avLst/>
              </a:prstGeom>
              <a:ln w="635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文本框 74"/>
              <p:cNvSpPr txBox="1"/>
              <p:nvPr/>
            </p:nvSpPr>
            <p:spPr>
              <a:xfrm>
                <a:off x="5028982" y="3140969"/>
                <a:ext cx="865846" cy="417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320" dirty="0">
                    <a:latin typeface="微软雅黑"/>
                    <a:ea typeface="微软雅黑"/>
                    <a:cs typeface="微软雅黑"/>
                  </a:rPr>
                  <a:t>能量流</a:t>
                </a:r>
              </a:p>
            </p:txBody>
          </p:sp>
        </p:grpSp>
        <p:pic>
          <p:nvPicPr>
            <p:cNvPr id="48" name="图片 6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70500" y="4149080"/>
              <a:ext cx="308744" cy="308744"/>
            </a:xfrm>
            <a:prstGeom prst="rect">
              <a:avLst/>
            </a:prstGeom>
          </p:spPr>
        </p:pic>
        <p:cxnSp>
          <p:nvCxnSpPr>
            <p:cNvPr id="49" name="曲线连接符 70"/>
            <p:cNvCxnSpPr/>
            <p:nvPr/>
          </p:nvCxnSpPr>
          <p:spPr>
            <a:xfrm rot="10800000" flipH="1">
              <a:off x="5183104" y="4303453"/>
              <a:ext cx="87396" cy="200063"/>
            </a:xfrm>
            <a:prstGeom prst="curvedConnector3">
              <a:avLst>
                <a:gd name="adj1" fmla="val -316167"/>
              </a:avLst>
            </a:prstGeom>
            <a:ln w="63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 75"/>
          <p:cNvGrpSpPr/>
          <p:nvPr/>
        </p:nvGrpSpPr>
        <p:grpSpPr>
          <a:xfrm>
            <a:off x="8948259" y="4077072"/>
            <a:ext cx="1156831" cy="864096"/>
            <a:chOff x="4294211" y="4077072"/>
            <a:chExt cx="1285033" cy="864096"/>
          </a:xfrm>
        </p:grpSpPr>
        <p:grpSp>
          <p:nvGrpSpPr>
            <p:cNvPr id="55" name="组 76"/>
            <p:cNvGrpSpPr/>
            <p:nvPr/>
          </p:nvGrpSpPr>
          <p:grpSpPr>
            <a:xfrm>
              <a:off x="4294211" y="4077072"/>
              <a:ext cx="1285033" cy="864096"/>
              <a:chOff x="4294211" y="4077072"/>
              <a:chExt cx="1285033" cy="864096"/>
            </a:xfrm>
          </p:grpSpPr>
          <p:grpSp>
            <p:nvGrpSpPr>
              <p:cNvPr id="58" name="组 79"/>
              <p:cNvGrpSpPr/>
              <p:nvPr/>
            </p:nvGrpSpPr>
            <p:grpSpPr>
              <a:xfrm>
                <a:off x="4294211" y="4077072"/>
                <a:ext cx="1224136" cy="864096"/>
                <a:chOff x="4948153" y="2616200"/>
                <a:chExt cx="1374052" cy="1219756"/>
              </a:xfrm>
            </p:grpSpPr>
            <p:pic>
              <p:nvPicPr>
                <p:cNvPr id="61" name="图片 83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70500" y="2616200"/>
                  <a:ext cx="508233" cy="508232"/>
                </a:xfrm>
                <a:prstGeom prst="rect">
                  <a:avLst/>
                </a:prstGeom>
              </p:spPr>
            </p:pic>
            <p:pic>
              <p:nvPicPr>
                <p:cNvPr id="62" name="图片 8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 rot="2480425">
                  <a:off x="5892344" y="2957450"/>
                  <a:ext cx="429861" cy="878506"/>
                </a:xfrm>
                <a:prstGeom prst="rect">
                  <a:avLst/>
                </a:prstGeom>
              </p:spPr>
            </p:pic>
            <p:cxnSp>
              <p:nvCxnSpPr>
                <p:cNvPr id="63" name="曲线连接符 85"/>
                <p:cNvCxnSpPr/>
                <p:nvPr/>
              </p:nvCxnSpPr>
              <p:spPr>
                <a:xfrm rot="16200000" flipH="1">
                  <a:off x="5740937" y="2908110"/>
                  <a:ext cx="203295" cy="635938"/>
                </a:xfrm>
                <a:prstGeom prst="curvedConnector2">
                  <a:avLst/>
                </a:prstGeom>
                <a:ln w="6350" cmpd="sng">
                  <a:solidFill>
                    <a:srgbClr val="000000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文本框 86"/>
                <p:cNvSpPr txBox="1"/>
                <p:nvPr/>
              </p:nvSpPr>
              <p:spPr>
                <a:xfrm>
                  <a:off x="4948153" y="3140969"/>
                  <a:ext cx="865846" cy="4170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zh-CN" altLang="en-US" sz="1320" dirty="0">
                      <a:latin typeface="微软雅黑"/>
                      <a:ea typeface="微软雅黑"/>
                      <a:cs typeface="微软雅黑"/>
                    </a:rPr>
                    <a:t>能量流</a:t>
                  </a:r>
                </a:p>
              </p:txBody>
            </p:sp>
          </p:grpSp>
          <p:pic>
            <p:nvPicPr>
              <p:cNvPr id="59" name="图片 8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0500" y="4149080"/>
                <a:ext cx="308744" cy="308744"/>
              </a:xfrm>
              <a:prstGeom prst="rect">
                <a:avLst/>
              </a:prstGeom>
            </p:spPr>
          </p:pic>
          <p:cxnSp>
            <p:nvCxnSpPr>
              <p:cNvPr id="60" name="曲线连接符 82"/>
              <p:cNvCxnSpPr/>
              <p:nvPr/>
            </p:nvCxnSpPr>
            <p:spPr>
              <a:xfrm rot="16200000" flipV="1">
                <a:off x="5255586" y="4318366"/>
                <a:ext cx="205668" cy="175840"/>
              </a:xfrm>
              <a:prstGeom prst="curvedConnector4">
                <a:avLst>
                  <a:gd name="adj1" fmla="val 12471"/>
                  <a:gd name="adj2" fmla="val 230005"/>
                </a:avLst>
              </a:prstGeom>
              <a:ln w="6350" cmpd="sng">
                <a:solidFill>
                  <a:srgbClr val="000000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6" name="图片 7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221437">
              <a:off x="5120695" y="4748915"/>
              <a:ext cx="132002" cy="158437"/>
            </a:xfrm>
            <a:prstGeom prst="rect">
              <a:avLst/>
            </a:prstGeom>
          </p:spPr>
        </p:pic>
        <p:cxnSp>
          <p:nvCxnSpPr>
            <p:cNvPr id="57" name="曲线连接符 78"/>
            <p:cNvCxnSpPr/>
            <p:nvPr/>
          </p:nvCxnSpPr>
          <p:spPr>
            <a:xfrm rot="10800000" flipV="1">
              <a:off x="5134003" y="4653139"/>
              <a:ext cx="168323" cy="135252"/>
            </a:xfrm>
            <a:prstGeom prst="curvedConnector3">
              <a:avLst>
                <a:gd name="adj1" fmla="val 243716"/>
              </a:avLst>
            </a:prstGeom>
            <a:ln w="63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文本框 87"/>
          <p:cNvSpPr txBox="1"/>
          <p:nvPr/>
        </p:nvSpPr>
        <p:spPr>
          <a:xfrm>
            <a:off x="5901527" y="2924944"/>
            <a:ext cx="1490954" cy="492687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自主对外传输信息</a:t>
            </a:r>
          </a:p>
        </p:txBody>
      </p:sp>
      <p:sp>
        <p:nvSpPr>
          <p:cNvPr id="66" name="文本框 88"/>
          <p:cNvSpPr txBox="1"/>
          <p:nvPr/>
        </p:nvSpPr>
        <p:spPr>
          <a:xfrm>
            <a:off x="7392483" y="2924946"/>
            <a:ext cx="1490954" cy="289554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自我诊断</a:t>
            </a:r>
          </a:p>
        </p:txBody>
      </p:sp>
      <p:sp>
        <p:nvSpPr>
          <p:cNvPr id="67" name="文本框 89"/>
          <p:cNvSpPr txBox="1"/>
          <p:nvPr/>
        </p:nvSpPr>
        <p:spPr>
          <a:xfrm>
            <a:off x="8883435" y="2924944"/>
            <a:ext cx="1490954" cy="492687"/>
          </a:xfrm>
          <a:prstGeom prst="rect">
            <a:avLst/>
          </a:prstGeom>
          <a:noFill/>
        </p:spPr>
        <p:txBody>
          <a:bodyPr wrap="square" lIns="85586" tIns="42793" rIns="85586" bIns="42793" rtlCol="0">
            <a:spAutoFit/>
          </a:bodyPr>
          <a:lstStyle/>
          <a:p>
            <a:pPr marL="267461" indent="-267461">
              <a:buFont typeface="Wingdings" charset="2"/>
              <a:buChar char="l"/>
            </a:pPr>
            <a:r>
              <a:rPr kumimoji="1" lang="zh-CN" altLang="en-US" sz="1320" dirty="0">
                <a:latin typeface="微软雅黑"/>
                <a:ea typeface="微软雅黑"/>
                <a:cs typeface="微软雅黑"/>
              </a:rPr>
              <a:t>自我诊断并修复</a:t>
            </a:r>
          </a:p>
        </p:txBody>
      </p:sp>
    </p:spTree>
    <p:extLst>
      <p:ext uri="{BB962C8B-B14F-4D97-AF65-F5344CB8AC3E}">
        <p14:creationId xmlns:p14="http://schemas.microsoft.com/office/powerpoint/2010/main" val="2030213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0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1" grpId="0"/>
      <p:bldP spid="33" grpId="0"/>
      <p:bldP spid="34" grpId="0"/>
      <p:bldP spid="65" grpId="0"/>
      <p:bldP spid="66" grpId="0"/>
      <p:bldP spid="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智能道路设施技术体系图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  <p:sp>
        <p:nvSpPr>
          <p:cNvPr id="6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0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">
            <a:extLst>
              <a:ext uri="{FF2B5EF4-FFF2-40B4-BE49-F238E27FC236}">
                <a16:creationId xmlns:a16="http://schemas.microsoft.com/office/drawing/2014/main" xmlns="" id="{4C9BF35C-7C47-4EE5-BAD9-8A57011BE8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6"/>
          <a:stretch/>
        </p:blipFill>
        <p:spPr>
          <a:xfrm>
            <a:off x="256032" y="1571540"/>
            <a:ext cx="11722608" cy="484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53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54480"/>
            <a:ext cx="11174927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建议</a:t>
            </a:r>
            <a:endParaRPr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7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17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xmlns="" id="{B5E8EE1A-53C3-41A3-89B2-625E986C6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DF634-9655-4C04-BBC0-4AA090AB9421}" type="slidenum">
              <a:rPr lang="zh-CN" altLang="en-US" smtClean="0"/>
              <a:pPr/>
              <a:t>28</a:t>
            </a:fld>
            <a:endParaRPr lang="zh-CN" altLang="en-US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44189102"/>
              </p:ext>
            </p:extLst>
          </p:nvPr>
        </p:nvGraphicFramePr>
        <p:xfrm>
          <a:off x="882910" y="1369076"/>
          <a:ext cx="10071602" cy="4958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942818" y="1875263"/>
            <a:ext cx="1161627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推进</a:t>
            </a:r>
            <a:endParaRPr lang="zh-CN" altLang="en-US" sz="32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1401747" y="3019418"/>
            <a:ext cx="1161627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规划</a:t>
            </a:r>
            <a:endParaRPr lang="zh-CN" altLang="en-US" sz="32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1383459" y="4191954"/>
            <a:ext cx="1161627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建立</a:t>
            </a:r>
            <a:endParaRPr lang="zh-CN" altLang="en-US" sz="32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xmlns="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942817" y="5336109"/>
            <a:ext cx="1161627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构建</a:t>
            </a:r>
            <a:endParaRPr lang="zh-CN" altLang="en-US" sz="3200" b="1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4" name="图片 8" descr="2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2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4">
            <a:extLst>
              <a:ext uri="{FF2B5EF4-FFF2-40B4-BE49-F238E27FC236}">
                <a16:creationId xmlns:a16="http://schemas.microsoft.com/office/drawing/2014/main" xmlns="" id="{C83ED2C9-18B5-49F3-B8F0-F75D2F682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敬请批评指正！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谢谢！</a:t>
            </a:r>
            <a:endParaRPr lang="zh-CN" alt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7"/>
          </p:nvPr>
        </p:nvSpPr>
        <p:spPr>
          <a:xfrm>
            <a:off x="8153415" y="2146536"/>
            <a:ext cx="3171847" cy="1714512"/>
          </a:xfrm>
        </p:spPr>
        <p:txBody>
          <a:bodyPr/>
          <a:lstStyle/>
          <a:p>
            <a:pPr algn="ctr"/>
            <a:r>
              <a:rPr lang="zh-CN" altLang="en-US" sz="2160" dirty="0"/>
              <a:t>涂辉招</a:t>
            </a:r>
          </a:p>
          <a:p>
            <a:r>
              <a:rPr lang="en-US" altLang="zh-CN" sz="1800" dirty="0">
                <a:hlinkClick r:id="rId2"/>
              </a:rPr>
              <a:t>huizhaotu@tongji.edu.cn</a:t>
            </a:r>
            <a:r>
              <a:rPr lang="en-US" altLang="zh-CN" sz="1800" dirty="0"/>
              <a:t> </a:t>
            </a:r>
            <a:endParaRPr lang="zh-CN" altLang="en-US" sz="1800" dirty="0"/>
          </a:p>
        </p:txBody>
      </p:sp>
      <p:pic>
        <p:nvPicPr>
          <p:cNvPr id="4" name="图片 8" descr="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0105" y="395581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581" y="317967"/>
            <a:ext cx="1007058" cy="100705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084662" y="4904084"/>
            <a:ext cx="4381914" cy="801772"/>
            <a:chOff x="5300010" y="4153644"/>
            <a:chExt cx="3437448" cy="648000"/>
          </a:xfrm>
        </p:grpSpPr>
        <p:pic>
          <p:nvPicPr>
            <p:cNvPr id="8" name="图片 6" descr="logo.png"/>
            <p:cNvPicPr>
              <a:picLocks noChangeAspect="1"/>
            </p:cNvPicPr>
            <p:nvPr userDrawn="1"/>
          </p:nvPicPr>
          <p:blipFill rotWithShape="1">
            <a:blip r:embed="rId6" cstate="print"/>
            <a:srcRect l="20472"/>
            <a:stretch/>
          </p:blipFill>
          <p:spPr bwMode="auto">
            <a:xfrm>
              <a:off x="5940152" y="4153644"/>
              <a:ext cx="2797306" cy="648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图片 6" descr="logo.png"/>
            <p:cNvPicPr>
              <a:picLocks noChangeAspect="1"/>
            </p:cNvPicPr>
            <p:nvPr userDrawn="1"/>
          </p:nvPicPr>
          <p:blipFill rotWithShape="1">
            <a:blip r:embed="rId6" cstate="print"/>
            <a:srcRect r="79528"/>
            <a:stretch/>
          </p:blipFill>
          <p:spPr bwMode="auto">
            <a:xfrm>
              <a:off x="5300010" y="4189612"/>
              <a:ext cx="640142" cy="576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87327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="" xmlns:a16="http://schemas.microsoft.com/office/drawing/2014/main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工作基础</a:t>
            </a:r>
            <a:endParaRPr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8" descr="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862" y1="4233" x2="25862" y2="4233"/>
                        <a14:foregroundMark x1="17241" y1="23280" x2="17241" y2="23280"/>
                        <a14:foregroundMark x1="15517" y1="12169" x2="15517" y2="12169"/>
                        <a14:foregroundMark x1="18966" y1="48148" x2="18966" y2="48148"/>
                        <a14:foregroundMark x1="11494" y1="76190" x2="11494" y2="76190"/>
                        <a14:foregroundMark x1="45402" y1="77778" x2="45402" y2="77778"/>
                        <a14:foregroundMark x1="76437" y1="62963" x2="76437" y2="629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6838" y="395592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Picture 2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314" y="317978"/>
            <a:ext cx="1007058" cy="1007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4604" y="1317870"/>
            <a:ext cx="3467321" cy="25900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0218" y="4271122"/>
            <a:ext cx="3770482" cy="25148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19880" y="1359182"/>
            <a:ext cx="4236308" cy="2565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11481" y="4445093"/>
            <a:ext cx="3853106" cy="2166937"/>
          </a:xfrm>
          <a:prstGeom prst="rect">
            <a:avLst/>
          </a:prstGeom>
        </p:spPr>
      </p:pic>
      <p:pic>
        <p:nvPicPr>
          <p:cNvPr id="27" name="图片 8">
            <a:extLst>
              <a:ext uri="{FF2B5EF4-FFF2-40B4-BE49-F238E27FC236}">
                <a16:creationId xmlns="" xmlns:a16="http://schemas.microsoft.com/office/drawing/2014/main" id="{44EF8ED2-E2BC-2C46-847A-547D811105D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26783" y="1334495"/>
            <a:ext cx="3877349" cy="2590007"/>
          </a:xfrm>
          <a:prstGeom prst="rect">
            <a:avLst/>
          </a:prstGeom>
        </p:spPr>
      </p:pic>
      <p:sp>
        <p:nvSpPr>
          <p:cNvPr id="30" name="矩形 1">
            <a:extLst>
              <a:ext uri="{FF2B5EF4-FFF2-40B4-BE49-F238E27FC236}">
                <a16:creationId xmlns="" xmlns:a16="http://schemas.microsoft.com/office/drawing/2014/main" id="{AE61221C-8ECE-C649-99FD-97B2C9340B38}"/>
              </a:ext>
            </a:extLst>
          </p:cNvPr>
          <p:cNvSpPr/>
          <p:nvPr/>
        </p:nvSpPr>
        <p:spPr>
          <a:xfrm>
            <a:off x="9111947" y="1451057"/>
            <a:ext cx="1507023" cy="504000"/>
          </a:xfrm>
          <a:prstGeom prst="rect">
            <a:avLst/>
          </a:prstGeom>
          <a:solidFill>
            <a:schemeClr val="accent2">
              <a:lumMod val="75000"/>
              <a:alpha val="93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光伏路面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1">
            <a:extLst>
              <a:ext uri="{FF2B5EF4-FFF2-40B4-BE49-F238E27FC236}">
                <a16:creationId xmlns="" xmlns:a16="http://schemas.microsoft.com/office/drawing/2014/main" id="{AE61221C-8ECE-C649-99FD-97B2C9340B38}"/>
              </a:ext>
            </a:extLst>
          </p:cNvPr>
          <p:cNvSpPr/>
          <p:nvPr/>
        </p:nvSpPr>
        <p:spPr>
          <a:xfrm>
            <a:off x="4884522" y="1451057"/>
            <a:ext cx="1507023" cy="504000"/>
          </a:xfrm>
          <a:prstGeom prst="rect">
            <a:avLst/>
          </a:prstGeom>
          <a:solidFill>
            <a:schemeClr val="accent2">
              <a:lumMod val="75000"/>
              <a:alpha val="93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平台基地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1">
            <a:extLst>
              <a:ext uri="{FF2B5EF4-FFF2-40B4-BE49-F238E27FC236}">
                <a16:creationId xmlns="" xmlns:a16="http://schemas.microsoft.com/office/drawing/2014/main" id="{AE61221C-8ECE-C649-99FD-97B2C9340B38}"/>
              </a:ext>
            </a:extLst>
          </p:cNvPr>
          <p:cNvSpPr/>
          <p:nvPr/>
        </p:nvSpPr>
        <p:spPr>
          <a:xfrm>
            <a:off x="1136887" y="1451057"/>
            <a:ext cx="1507023" cy="492443"/>
          </a:xfrm>
          <a:prstGeom prst="rect">
            <a:avLst/>
          </a:prstGeom>
          <a:solidFill>
            <a:schemeClr val="accent2">
              <a:lumMod val="75000"/>
              <a:alpha val="93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测试号牌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1">
            <a:extLst>
              <a:ext uri="{FF2B5EF4-FFF2-40B4-BE49-F238E27FC236}">
                <a16:creationId xmlns="" xmlns:a16="http://schemas.microsoft.com/office/drawing/2014/main" id="{AE61221C-8ECE-C649-99FD-97B2C9340B38}"/>
              </a:ext>
            </a:extLst>
          </p:cNvPr>
          <p:cNvSpPr/>
          <p:nvPr/>
        </p:nvSpPr>
        <p:spPr>
          <a:xfrm>
            <a:off x="9111947" y="4650661"/>
            <a:ext cx="1507023" cy="492443"/>
          </a:xfrm>
          <a:prstGeom prst="rect">
            <a:avLst/>
          </a:prstGeom>
          <a:solidFill>
            <a:schemeClr val="accent2">
              <a:lumMod val="75000"/>
              <a:alpha val="93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国际交流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1">
            <a:extLst>
              <a:ext uri="{FF2B5EF4-FFF2-40B4-BE49-F238E27FC236}">
                <a16:creationId xmlns="" xmlns:a16="http://schemas.microsoft.com/office/drawing/2014/main" id="{AE61221C-8ECE-C649-99FD-97B2C9340B38}"/>
              </a:ext>
            </a:extLst>
          </p:cNvPr>
          <p:cNvSpPr/>
          <p:nvPr/>
        </p:nvSpPr>
        <p:spPr>
          <a:xfrm>
            <a:off x="4884522" y="4650660"/>
            <a:ext cx="1507023" cy="492443"/>
          </a:xfrm>
          <a:prstGeom prst="rect">
            <a:avLst/>
          </a:prstGeom>
          <a:solidFill>
            <a:schemeClr val="accent2">
              <a:lumMod val="75000"/>
              <a:alpha val="93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规划设计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963"/>
          <a:stretch/>
        </p:blipFill>
        <p:spPr>
          <a:xfrm>
            <a:off x="-3678" y="4438530"/>
            <a:ext cx="3715158" cy="2313384"/>
          </a:xfrm>
          <a:prstGeom prst="rect">
            <a:avLst/>
          </a:prstGeom>
        </p:spPr>
      </p:pic>
      <p:sp>
        <p:nvSpPr>
          <p:cNvPr id="39" name="矩形 1">
            <a:extLst>
              <a:ext uri="{FF2B5EF4-FFF2-40B4-BE49-F238E27FC236}">
                <a16:creationId xmlns="" xmlns:a16="http://schemas.microsoft.com/office/drawing/2014/main" id="{AE61221C-8ECE-C649-99FD-97B2C9340B38}"/>
              </a:ext>
            </a:extLst>
          </p:cNvPr>
          <p:cNvSpPr/>
          <p:nvPr/>
        </p:nvSpPr>
        <p:spPr>
          <a:xfrm>
            <a:off x="1136886" y="4650659"/>
            <a:ext cx="1507023" cy="492443"/>
          </a:xfrm>
          <a:prstGeom prst="rect">
            <a:avLst/>
          </a:prstGeom>
          <a:solidFill>
            <a:schemeClr val="accent2">
              <a:lumMod val="75000"/>
              <a:alpha val="93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zh-CN" altLang="en-US" sz="2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标准规范</a:t>
            </a:r>
            <a:endParaRPr lang="zh-CN" altLang="en-US" sz="2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413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="" xmlns:a16="http://schemas.microsoft.com/office/drawing/2014/main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同济大学</a:t>
            </a:r>
            <a:r>
              <a:rPr lang="zh-CN" altLang="en-US" sz="3200" b="1" dirty="0" smtClean="0">
                <a:latin typeface="SimSun" charset="-122"/>
                <a:ea typeface="SimSun" charset="-122"/>
                <a:cs typeface="SimSun" charset="-122"/>
              </a:rPr>
              <a:t>：</a:t>
            </a:r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上海</a:t>
            </a:r>
            <a:r>
              <a:rPr lang="zh-CN" altLang="en-US" sz="3200" b="1" dirty="0">
                <a:latin typeface="Microsoft YaHei" charset="-122"/>
                <a:ea typeface="Microsoft YaHei" charset="-122"/>
                <a:cs typeface="Microsoft YaHei" charset="-122"/>
              </a:rPr>
              <a:t>自主智能无人系统科学中心</a:t>
            </a:r>
          </a:p>
        </p:txBody>
      </p:sp>
      <p:sp>
        <p:nvSpPr>
          <p:cNvPr id="2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8" descr="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862" y1="4233" x2="25862" y2="4233"/>
                        <a14:foregroundMark x1="17241" y1="23280" x2="17241" y2="23280"/>
                        <a14:foregroundMark x1="15517" y1="12169" x2="15517" y2="12169"/>
                        <a14:foregroundMark x1="18966" y1="48148" x2="18966" y2="48148"/>
                        <a14:foregroundMark x1="11494" y1="76190" x2="11494" y2="76190"/>
                        <a14:foregroundMark x1="45402" y1="77778" x2="45402" y2="77778"/>
                        <a14:foregroundMark x1="76437" y1="62963" x2="76437" y2="629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6838" y="395592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Picture 2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314" y="317978"/>
            <a:ext cx="1007058" cy="100705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6" t="4947" r="3399"/>
          <a:stretch/>
        </p:blipFill>
        <p:spPr>
          <a:xfrm>
            <a:off x="89209" y="3612996"/>
            <a:ext cx="5923631" cy="31707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8"/>
          <a:srcRect t="7900" b="3921"/>
          <a:stretch/>
        </p:blipFill>
        <p:spPr>
          <a:xfrm>
            <a:off x="6240108" y="3438372"/>
            <a:ext cx="5836663" cy="334536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35631" y="1510633"/>
            <a:ext cx="11720737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712788">
              <a:lnSpc>
                <a:spcPct val="125000"/>
              </a:lnSpc>
            </a:pPr>
            <a:r>
              <a:rPr lang="zh-CN" altLang="en-US" dirty="0" smtClean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科学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中心立足人工智能重大前沿科学难题，强化学科交叉融合，主要围绕</a:t>
            </a:r>
            <a:r>
              <a:rPr lang="zh-CN" altLang="en-US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“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自主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与知</a:t>
            </a:r>
            <a:r>
              <a:rPr lang="zh-CN" altLang="en-US" b="1" dirty="0" smtClean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”“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协同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与群智</a:t>
            </a:r>
            <a:r>
              <a:rPr lang="zh-CN" altLang="en-US" b="1" dirty="0">
                <a:solidFill>
                  <a:srgbClr val="FF0000"/>
                </a:solidFill>
                <a:latin typeface="SimSun" charset="-122"/>
                <a:ea typeface="SimSun" charset="-122"/>
                <a:cs typeface="SimSun" charset="-122"/>
              </a:rPr>
              <a:t>”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等关键科学问题，从超材料感知、多尺度融合、自主与交互、多体与协同等研究方向展开科研攻关，建设若干个大科学设施和若干个研发平台，突破智能传感、无人终端、网络协控与系统等核心技术，力争在自主智能无人系统领域取得一批原始创新性研究成果，着力推动</a:t>
            </a:r>
            <a:r>
              <a:rPr lang="zh-CN" altLang="en-US" b="1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智慧城市</a:t>
            </a:r>
            <a:r>
              <a:rPr lang="zh-CN" altLang="en-US" b="1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、智能交通</a:t>
            </a:r>
            <a:r>
              <a:rPr lang="zh-CN" altLang="en-US" dirty="0" smtClean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、智能</a:t>
            </a:r>
            <a:r>
              <a:rPr lang="zh-CN" altLang="en-US" dirty="0">
                <a:solidFill>
                  <a:srgbClr val="333333"/>
                </a:solidFill>
                <a:latin typeface="Microsoft YaHei" charset="-122"/>
                <a:ea typeface="Microsoft YaHei" charset="-122"/>
                <a:cs typeface="Microsoft YaHei" charset="-122"/>
              </a:rPr>
              <a:t>建造、智能制造、智能医疗、智能农业等领域的产业变革。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169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995994" y="480568"/>
            <a:ext cx="2432516" cy="36684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113" y="758932"/>
            <a:ext cx="4402425" cy="2933116"/>
          </a:xfrm>
          <a:prstGeom prst="rect">
            <a:avLst/>
          </a:prstGeom>
        </p:spPr>
      </p:pic>
      <p:sp>
        <p:nvSpPr>
          <p:cNvPr id="22" name="标题 1">
            <a:extLst>
              <a:ext uri="{FF2B5EF4-FFF2-40B4-BE49-F238E27FC236}">
                <a16:creationId xmlns="" xmlns:a16="http://schemas.microsoft.com/office/drawing/2014/main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上海智能网联汽车与智慧交通工程技术研究中心</a:t>
            </a:r>
            <a:endParaRPr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8" descr="2.jp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25862" y1="4233" x2="25862" y2="4233"/>
                        <a14:foregroundMark x1="17241" y1="23280" x2="17241" y2="23280"/>
                        <a14:foregroundMark x1="15517" y1="12169" x2="15517" y2="12169"/>
                        <a14:foregroundMark x1="18966" y1="48148" x2="18966" y2="48148"/>
                        <a14:foregroundMark x1="11494" y1="76190" x2="11494" y2="76190"/>
                        <a14:foregroundMark x1="45402" y1="77778" x2="45402" y2="77778"/>
                        <a14:foregroundMark x1="76437" y1="62963" x2="76437" y2="629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6838" y="395592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Picture 28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314" y="317978"/>
            <a:ext cx="1007058" cy="100705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90" y="3392488"/>
            <a:ext cx="4819119" cy="3205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04728" y="3657600"/>
            <a:ext cx="6687272" cy="293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5" name="think-cell Slide" r:id="rId4" imgW="270" imgH="270" progId="">
                  <p:embed/>
                </p:oleObj>
              </mc:Choice>
              <mc:Fallback>
                <p:oleObj name="think-cell Slide" r:id="rId4" imgW="270" imgH="27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标题 1">
            <a:extLst>
              <a:ext uri="{FF2B5EF4-FFF2-40B4-BE49-F238E27FC236}">
                <a16:creationId xmlns="" xmlns:a16="http://schemas.microsoft.com/office/drawing/2014/main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同济大学 智能网联汽车测试与评价基地</a:t>
            </a:r>
            <a:endParaRPr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30"/>
          <p:cNvCxnSpPr/>
          <p:nvPr/>
        </p:nvCxnSpPr>
        <p:spPr>
          <a:xfrm>
            <a:off x="491603" y="1059996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8" descr="2.jpg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>
                        <a14:foregroundMark x1="25862" y1="4233" x2="25862" y2="4233"/>
                        <a14:foregroundMark x1="17241" y1="23280" x2="17241" y2="23280"/>
                        <a14:foregroundMark x1="15517" y1="12169" x2="15517" y2="12169"/>
                        <a14:foregroundMark x1="18966" y1="48148" x2="18966" y2="48148"/>
                        <a14:foregroundMark x1="11494" y1="76190" x2="11494" y2="76190"/>
                        <a14:foregroundMark x1="45402" y1="77778" x2="45402" y2="77778"/>
                        <a14:foregroundMark x1="76437" y1="62963" x2="76437" y2="629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6838" y="395592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28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314" y="317978"/>
            <a:ext cx="1007058" cy="100705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0" cstate="print"/>
          <a:srcRect l="2626" b="89816"/>
          <a:stretch/>
        </p:blipFill>
        <p:spPr>
          <a:xfrm>
            <a:off x="489861" y="1159899"/>
            <a:ext cx="9349008" cy="5001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89" y="1973376"/>
            <a:ext cx="6991917" cy="393295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67117" y="2513355"/>
            <a:ext cx="19014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东区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开放试验场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/i-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VIL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6898" y="1910979"/>
            <a:ext cx="1005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西区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（城市</a:t>
            </a:r>
            <a:r>
              <a:rPr lang="zh-CN" altLang="en-US" sz="16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16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51814" y="4991495"/>
            <a:ext cx="15039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南区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（乡村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越野）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75647" y="3342945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一环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471" y="4085183"/>
            <a:ext cx="5118257" cy="2701683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670" y="1510183"/>
            <a:ext cx="4671176" cy="2512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561" y="5568214"/>
            <a:ext cx="2897474" cy="125591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9561" y="3986130"/>
            <a:ext cx="2897474" cy="1520175"/>
          </a:xfrm>
          <a:prstGeom prst="rect">
            <a:avLst/>
          </a:prstGeom>
          <a:ln w="38100">
            <a:solidFill>
              <a:schemeClr val="bg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9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="" xmlns:a16="http://schemas.microsoft.com/office/drawing/2014/main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自动驾驶安全风险</a:t>
            </a:r>
            <a:endParaRPr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0"/>
          <p:cNvCxnSpPr/>
          <p:nvPr/>
        </p:nvCxnSpPr>
        <p:spPr>
          <a:xfrm>
            <a:off x="491603" y="1041708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8" descr="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862" y1="4233" x2="25862" y2="4233"/>
                        <a14:foregroundMark x1="17241" y1="23280" x2="17241" y2="23280"/>
                        <a14:foregroundMark x1="15517" y1="12169" x2="15517" y2="12169"/>
                        <a14:foregroundMark x1="18966" y1="48148" x2="18966" y2="48148"/>
                        <a14:foregroundMark x1="11494" y1="76190" x2="11494" y2="76190"/>
                        <a14:foregroundMark x1="45402" y1="77778" x2="45402" y2="77778"/>
                        <a14:foregroundMark x1="76437" y1="62963" x2="76437" y2="629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6838" y="395592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Picture 2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314" y="317978"/>
            <a:ext cx="1007058" cy="1007058"/>
          </a:xfrm>
          <a:prstGeom prst="rect">
            <a:avLst/>
          </a:prstGeom>
        </p:spPr>
      </p:pic>
      <p:sp>
        <p:nvSpPr>
          <p:cNvPr id="19" name="矩形 58">
            <a:extLst>
              <a:ext uri="{FF2B5EF4-FFF2-40B4-BE49-F238E27FC236}">
                <a16:creationId xmlns:a16="http://schemas.microsoft.com/office/drawing/2014/main" xmlns="" id="{C127F456-815F-42C1-99AF-BB5F49E2EB52}"/>
              </a:ext>
            </a:extLst>
          </p:cNvPr>
          <p:cNvSpPr/>
          <p:nvPr/>
        </p:nvSpPr>
        <p:spPr>
          <a:xfrm>
            <a:off x="597168" y="2619331"/>
            <a:ext cx="6224584" cy="383118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矩形 58">
            <a:extLst>
              <a:ext uri="{FF2B5EF4-FFF2-40B4-BE49-F238E27FC236}">
                <a16:creationId xmlns:a16="http://schemas.microsoft.com/office/drawing/2014/main" xmlns="" id="{C127F456-815F-42C1-99AF-BB5F49E2EB52}"/>
              </a:ext>
            </a:extLst>
          </p:cNvPr>
          <p:cNvSpPr/>
          <p:nvPr/>
        </p:nvSpPr>
        <p:spPr>
          <a:xfrm>
            <a:off x="7386970" y="2619332"/>
            <a:ext cx="4525453" cy="383118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4" name="直接箭头连接符 3">
            <a:extLst>
              <a:ext uri="{FF2B5EF4-FFF2-40B4-BE49-F238E27FC236}">
                <a16:creationId xmlns:a16="http://schemas.microsoft.com/office/drawing/2014/main" xmlns="" id="{3143D4EA-92A6-46C2-94F3-7C951EC75E68}"/>
              </a:ext>
            </a:extLst>
          </p:cNvPr>
          <p:cNvCxnSpPr>
            <a:cxnSpLocks/>
          </p:cNvCxnSpPr>
          <p:nvPr/>
        </p:nvCxnSpPr>
        <p:spPr>
          <a:xfrm>
            <a:off x="644734" y="2310202"/>
            <a:ext cx="11162785" cy="0"/>
          </a:xfrm>
          <a:prstGeom prst="straightConnector1">
            <a:avLst/>
          </a:prstGeom>
          <a:ln w="38100">
            <a:solidFill>
              <a:schemeClr val="tx1"/>
            </a:solidFill>
            <a:round/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9">
            <a:extLst>
              <a:ext uri="{FF2B5EF4-FFF2-40B4-BE49-F238E27FC236}">
                <a16:creationId xmlns:a16="http://schemas.microsoft.com/office/drawing/2014/main" xmlns="" id="{7430AD20-B857-432D-BBE5-43414A979111}"/>
              </a:ext>
            </a:extLst>
          </p:cNvPr>
          <p:cNvSpPr/>
          <p:nvPr/>
        </p:nvSpPr>
        <p:spPr>
          <a:xfrm>
            <a:off x="633966" y="1692289"/>
            <a:ext cx="9806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Micro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6" name="矩形 10">
            <a:extLst>
              <a:ext uri="{FF2B5EF4-FFF2-40B4-BE49-F238E27FC236}">
                <a16:creationId xmlns:a16="http://schemas.microsoft.com/office/drawing/2014/main" xmlns="" id="{CBCE1862-673E-4BF7-8C55-2CF18002DEA0}"/>
              </a:ext>
            </a:extLst>
          </p:cNvPr>
          <p:cNvSpPr/>
          <p:nvPr/>
        </p:nvSpPr>
        <p:spPr>
          <a:xfrm>
            <a:off x="10885060" y="1658187"/>
            <a:ext cx="10495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Macro</a:t>
            </a:r>
            <a:endParaRPr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矩形 11">
            <a:extLst>
              <a:ext uri="{FF2B5EF4-FFF2-40B4-BE49-F238E27FC236}">
                <a16:creationId xmlns:a16="http://schemas.microsoft.com/office/drawing/2014/main" xmlns="" id="{AD6C3CF4-5835-457B-A765-973B70E2E9F8}"/>
              </a:ext>
            </a:extLst>
          </p:cNvPr>
          <p:cNvSpPr/>
          <p:nvPr/>
        </p:nvSpPr>
        <p:spPr>
          <a:xfrm>
            <a:off x="550618" y="2687496"/>
            <a:ext cx="19591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Subcomponent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0" name="矩形 12">
            <a:extLst>
              <a:ext uri="{FF2B5EF4-FFF2-40B4-BE49-F238E27FC236}">
                <a16:creationId xmlns:a16="http://schemas.microsoft.com/office/drawing/2014/main" xmlns="" id="{927463D1-6B10-4C7B-86EC-28C01534F727}"/>
              </a:ext>
            </a:extLst>
          </p:cNvPr>
          <p:cNvSpPr/>
          <p:nvPr/>
        </p:nvSpPr>
        <p:spPr>
          <a:xfrm>
            <a:off x="3129626" y="2687889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Component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1" name="矩形 13">
            <a:extLst>
              <a:ext uri="{FF2B5EF4-FFF2-40B4-BE49-F238E27FC236}">
                <a16:creationId xmlns:a16="http://schemas.microsoft.com/office/drawing/2014/main" xmlns="" id="{222110F5-3C82-45E9-9CFF-DF487B74F7A7}"/>
              </a:ext>
            </a:extLst>
          </p:cNvPr>
          <p:cNvSpPr/>
          <p:nvPr/>
        </p:nvSpPr>
        <p:spPr>
          <a:xfrm>
            <a:off x="5427403" y="2683537"/>
            <a:ext cx="1236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Subsystem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2" name="矩形 14">
            <a:extLst>
              <a:ext uri="{FF2B5EF4-FFF2-40B4-BE49-F238E27FC236}">
                <a16:creationId xmlns:a16="http://schemas.microsoft.com/office/drawing/2014/main" xmlns="" id="{2310C0C6-CC12-42FC-9A28-4A577CB84C9D}"/>
              </a:ext>
            </a:extLst>
          </p:cNvPr>
          <p:cNvSpPr/>
          <p:nvPr/>
        </p:nvSpPr>
        <p:spPr>
          <a:xfrm>
            <a:off x="7839554" y="2683537"/>
            <a:ext cx="889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3" name="矩形 15">
            <a:extLst>
              <a:ext uri="{FF2B5EF4-FFF2-40B4-BE49-F238E27FC236}">
                <a16:creationId xmlns:a16="http://schemas.microsoft.com/office/drawing/2014/main" xmlns="" id="{0AA1169A-C4C4-403C-B0E8-C2D46622065D}"/>
              </a:ext>
            </a:extLst>
          </p:cNvPr>
          <p:cNvSpPr/>
          <p:nvPr/>
        </p:nvSpPr>
        <p:spPr>
          <a:xfrm>
            <a:off x="10123793" y="2619332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Ecosystem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4" name="矩形 16">
            <a:extLst>
              <a:ext uri="{FF2B5EF4-FFF2-40B4-BE49-F238E27FC236}">
                <a16:creationId xmlns:a16="http://schemas.microsoft.com/office/drawing/2014/main" xmlns="" id="{8BE5AAD3-566B-45A6-AC71-B0BB424295D0}"/>
              </a:ext>
            </a:extLst>
          </p:cNvPr>
          <p:cNvSpPr/>
          <p:nvPr/>
        </p:nvSpPr>
        <p:spPr>
          <a:xfrm>
            <a:off x="1148311" y="3895551"/>
            <a:ext cx="671979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Chip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5" name="矩形 17">
            <a:extLst>
              <a:ext uri="{FF2B5EF4-FFF2-40B4-BE49-F238E27FC236}">
                <a16:creationId xmlns:a16="http://schemas.microsoft.com/office/drawing/2014/main" xmlns="" id="{643F7B48-59E5-4235-A6C6-036CE380F758}"/>
              </a:ext>
            </a:extLst>
          </p:cNvPr>
          <p:cNvSpPr/>
          <p:nvPr/>
        </p:nvSpPr>
        <p:spPr>
          <a:xfrm>
            <a:off x="1151517" y="4814848"/>
            <a:ext cx="65915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Lens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6" name="矩形 18">
            <a:extLst>
              <a:ext uri="{FF2B5EF4-FFF2-40B4-BE49-F238E27FC236}">
                <a16:creationId xmlns:a16="http://schemas.microsoft.com/office/drawing/2014/main" xmlns="" id="{7A76023B-14FF-494B-87D9-A5CC15ACB1BC}"/>
              </a:ext>
            </a:extLst>
          </p:cNvPr>
          <p:cNvSpPr/>
          <p:nvPr/>
        </p:nvSpPr>
        <p:spPr>
          <a:xfrm>
            <a:off x="3369398" y="4445516"/>
            <a:ext cx="97975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Camera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7" name="矩形 19">
            <a:extLst>
              <a:ext uri="{FF2B5EF4-FFF2-40B4-BE49-F238E27FC236}">
                <a16:creationId xmlns:a16="http://schemas.microsoft.com/office/drawing/2014/main" xmlns="" id="{9CEED97F-5147-48DC-989D-BF2D5CEADB83}"/>
              </a:ext>
            </a:extLst>
          </p:cNvPr>
          <p:cNvSpPr/>
          <p:nvPr/>
        </p:nvSpPr>
        <p:spPr>
          <a:xfrm>
            <a:off x="3547331" y="3481108"/>
            <a:ext cx="74892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Lidar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8" name="矩形 20">
            <a:extLst>
              <a:ext uri="{FF2B5EF4-FFF2-40B4-BE49-F238E27FC236}">
                <a16:creationId xmlns:a16="http://schemas.microsoft.com/office/drawing/2014/main" xmlns="" id="{BB164E4B-4938-4BE4-8E8C-ADADDC68E67A}"/>
              </a:ext>
            </a:extLst>
          </p:cNvPr>
          <p:cNvSpPr/>
          <p:nvPr/>
        </p:nvSpPr>
        <p:spPr>
          <a:xfrm>
            <a:off x="3160151" y="5409924"/>
            <a:ext cx="1523550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Sensor fusion</a:t>
            </a:r>
          </a:p>
          <a:p>
            <a:pPr algn="ctr"/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algorithm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9" name="矩形 21">
            <a:extLst>
              <a:ext uri="{FF2B5EF4-FFF2-40B4-BE49-F238E27FC236}">
                <a16:creationId xmlns:a16="http://schemas.microsoft.com/office/drawing/2014/main" xmlns="" id="{50DF70C5-18B1-4DA9-8AEE-34608B0C29B1}"/>
              </a:ext>
            </a:extLst>
          </p:cNvPr>
          <p:cNvSpPr/>
          <p:nvPr/>
        </p:nvSpPr>
        <p:spPr>
          <a:xfrm>
            <a:off x="5433302" y="4312305"/>
            <a:ext cx="1241815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Perception</a:t>
            </a:r>
          </a:p>
          <a:p>
            <a:pPr algn="ctr"/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subsystem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0" name="矩形 22">
            <a:extLst>
              <a:ext uri="{FF2B5EF4-FFF2-40B4-BE49-F238E27FC236}">
                <a16:creationId xmlns:a16="http://schemas.microsoft.com/office/drawing/2014/main" xmlns="" id="{6593000B-B2D2-4811-B3C7-C99044EE2C47}"/>
              </a:ext>
            </a:extLst>
          </p:cNvPr>
          <p:cNvSpPr/>
          <p:nvPr/>
        </p:nvSpPr>
        <p:spPr>
          <a:xfrm>
            <a:off x="5427404" y="5420942"/>
            <a:ext cx="1247713" cy="64633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Planning</a:t>
            </a:r>
          </a:p>
          <a:p>
            <a:pPr algn="ctr"/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subsystem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1" name="矩形 23">
            <a:extLst>
              <a:ext uri="{FF2B5EF4-FFF2-40B4-BE49-F238E27FC236}">
                <a16:creationId xmlns:a16="http://schemas.microsoft.com/office/drawing/2014/main" xmlns="" id="{FD4E2323-909F-44F3-AC5A-303998B85CD1}"/>
              </a:ext>
            </a:extLst>
          </p:cNvPr>
          <p:cNvSpPr/>
          <p:nvPr/>
        </p:nvSpPr>
        <p:spPr>
          <a:xfrm>
            <a:off x="7611639" y="3458222"/>
            <a:ext cx="126188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Passengers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2" name="矩形 24">
            <a:extLst>
              <a:ext uri="{FF2B5EF4-FFF2-40B4-BE49-F238E27FC236}">
                <a16:creationId xmlns:a16="http://schemas.microsoft.com/office/drawing/2014/main" xmlns="" id="{18D982B7-FD1F-4067-9482-0B061DB8A027}"/>
              </a:ext>
            </a:extLst>
          </p:cNvPr>
          <p:cNvSpPr/>
          <p:nvPr/>
        </p:nvSpPr>
        <p:spPr>
          <a:xfrm>
            <a:off x="7806195" y="4445515"/>
            <a:ext cx="108731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HAV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3" name="矩形 25">
            <a:extLst>
              <a:ext uri="{FF2B5EF4-FFF2-40B4-BE49-F238E27FC236}">
                <a16:creationId xmlns:a16="http://schemas.microsoft.com/office/drawing/2014/main" xmlns="" id="{EA88FA06-30F4-4439-8599-6443B9842C91}"/>
              </a:ext>
            </a:extLst>
          </p:cNvPr>
          <p:cNvSpPr/>
          <p:nvPr/>
        </p:nvSpPr>
        <p:spPr>
          <a:xfrm>
            <a:off x="7456710" y="5548423"/>
            <a:ext cx="1786286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Environment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" name="矩形 26">
            <a:extLst>
              <a:ext uri="{FF2B5EF4-FFF2-40B4-BE49-F238E27FC236}">
                <a16:creationId xmlns:a16="http://schemas.microsoft.com/office/drawing/2014/main" xmlns="" id="{1D33B9EE-CB3E-4336-B734-8567C1BBEDE5}"/>
              </a:ext>
            </a:extLst>
          </p:cNvPr>
          <p:cNvSpPr/>
          <p:nvPr/>
        </p:nvSpPr>
        <p:spPr>
          <a:xfrm>
            <a:off x="9932583" y="4168516"/>
            <a:ext cx="1874936" cy="92333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Road-based</a:t>
            </a:r>
          </a:p>
          <a:p>
            <a:pPr algn="ctr"/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transportation</a:t>
            </a:r>
          </a:p>
          <a:p>
            <a:pPr algn="ctr"/>
            <a:r>
              <a:rPr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zh-CN" alt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55" name="直接箭头连接符 27">
            <a:extLst>
              <a:ext uri="{FF2B5EF4-FFF2-40B4-BE49-F238E27FC236}">
                <a16:creationId xmlns:a16="http://schemas.microsoft.com/office/drawing/2014/main" xmlns="" id="{C5C5A447-B5E2-4733-9886-73E0C8DC264C}"/>
              </a:ext>
            </a:extLst>
          </p:cNvPr>
          <p:cNvCxnSpPr>
            <a:cxnSpLocks/>
            <a:stCxn id="47" idx="3"/>
          </p:cNvCxnSpPr>
          <p:nvPr/>
        </p:nvCxnSpPr>
        <p:spPr>
          <a:xfrm>
            <a:off x="1820290" y="4080217"/>
            <a:ext cx="1538148" cy="457632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29">
            <a:extLst>
              <a:ext uri="{FF2B5EF4-FFF2-40B4-BE49-F238E27FC236}">
                <a16:creationId xmlns:a16="http://schemas.microsoft.com/office/drawing/2014/main" xmlns="" id="{86579CCA-585A-4DE8-B712-554450174135}"/>
              </a:ext>
            </a:extLst>
          </p:cNvPr>
          <p:cNvCxnSpPr>
            <a:cxnSpLocks/>
            <a:stCxn id="48" idx="3"/>
            <a:endCxn id="49" idx="1"/>
          </p:cNvCxnSpPr>
          <p:nvPr/>
        </p:nvCxnSpPr>
        <p:spPr>
          <a:xfrm flipV="1">
            <a:off x="1810672" y="4630182"/>
            <a:ext cx="1558726" cy="369332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32">
            <a:extLst>
              <a:ext uri="{FF2B5EF4-FFF2-40B4-BE49-F238E27FC236}">
                <a16:creationId xmlns:a16="http://schemas.microsoft.com/office/drawing/2014/main" xmlns="" id="{58B6DF59-D729-4FE0-B055-1BAE61AAA714}"/>
              </a:ext>
            </a:extLst>
          </p:cNvPr>
          <p:cNvCxnSpPr>
            <a:cxnSpLocks/>
          </p:cNvCxnSpPr>
          <p:nvPr/>
        </p:nvCxnSpPr>
        <p:spPr>
          <a:xfrm>
            <a:off x="4312284" y="3665774"/>
            <a:ext cx="1115119" cy="872075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34">
            <a:extLst>
              <a:ext uri="{FF2B5EF4-FFF2-40B4-BE49-F238E27FC236}">
                <a16:creationId xmlns:a16="http://schemas.microsoft.com/office/drawing/2014/main" xmlns="" id="{378F179B-4958-46BA-B3FD-08C017AA502C}"/>
              </a:ext>
            </a:extLst>
          </p:cNvPr>
          <p:cNvCxnSpPr>
            <a:cxnSpLocks/>
            <a:stCxn id="49" idx="3"/>
            <a:endCxn id="52" idx="1"/>
          </p:cNvCxnSpPr>
          <p:nvPr/>
        </p:nvCxnSpPr>
        <p:spPr>
          <a:xfrm>
            <a:off x="4349153" y="4630182"/>
            <a:ext cx="1084149" cy="5289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36">
            <a:extLst>
              <a:ext uri="{FF2B5EF4-FFF2-40B4-BE49-F238E27FC236}">
                <a16:creationId xmlns:a16="http://schemas.microsoft.com/office/drawing/2014/main" xmlns="" id="{9442DDC8-3BCA-4FB7-93F0-7388A376C525}"/>
              </a:ext>
            </a:extLst>
          </p:cNvPr>
          <p:cNvCxnSpPr>
            <a:cxnSpLocks/>
            <a:stCxn id="51" idx="3"/>
          </p:cNvCxnSpPr>
          <p:nvPr/>
        </p:nvCxnSpPr>
        <p:spPr>
          <a:xfrm flipV="1">
            <a:off x="4683701" y="4749403"/>
            <a:ext cx="707396" cy="983687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44">
            <a:extLst>
              <a:ext uri="{FF2B5EF4-FFF2-40B4-BE49-F238E27FC236}">
                <a16:creationId xmlns:a16="http://schemas.microsoft.com/office/drawing/2014/main" xmlns="" id="{33D48B91-EA0A-40D8-A951-326ABA23DA3B}"/>
              </a:ext>
            </a:extLst>
          </p:cNvPr>
          <p:cNvCxnSpPr>
            <a:cxnSpLocks/>
            <a:stCxn id="52" idx="3"/>
            <a:endCxn id="55" idx="1"/>
          </p:cNvCxnSpPr>
          <p:nvPr/>
        </p:nvCxnSpPr>
        <p:spPr>
          <a:xfrm flipV="1">
            <a:off x="6675117" y="4630181"/>
            <a:ext cx="1131078" cy="529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48">
            <a:extLst>
              <a:ext uri="{FF2B5EF4-FFF2-40B4-BE49-F238E27FC236}">
                <a16:creationId xmlns:a16="http://schemas.microsoft.com/office/drawing/2014/main" xmlns="" id="{DD067A66-AFF5-4726-B055-FF126A46DA38}"/>
              </a:ext>
            </a:extLst>
          </p:cNvPr>
          <p:cNvCxnSpPr>
            <a:cxnSpLocks/>
            <a:stCxn id="53" idx="3"/>
          </p:cNvCxnSpPr>
          <p:nvPr/>
        </p:nvCxnSpPr>
        <p:spPr>
          <a:xfrm flipV="1">
            <a:off x="6675117" y="4749403"/>
            <a:ext cx="1099300" cy="994705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51">
            <a:extLst>
              <a:ext uri="{FF2B5EF4-FFF2-40B4-BE49-F238E27FC236}">
                <a16:creationId xmlns:a16="http://schemas.microsoft.com/office/drawing/2014/main" xmlns="" id="{443356A6-80AF-4A55-8797-281EF69181D7}"/>
              </a:ext>
            </a:extLst>
          </p:cNvPr>
          <p:cNvCxnSpPr>
            <a:cxnSpLocks/>
          </p:cNvCxnSpPr>
          <p:nvPr/>
        </p:nvCxnSpPr>
        <p:spPr>
          <a:xfrm>
            <a:off x="9088069" y="3658576"/>
            <a:ext cx="844514" cy="786939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53">
            <a:extLst>
              <a:ext uri="{FF2B5EF4-FFF2-40B4-BE49-F238E27FC236}">
                <a16:creationId xmlns:a16="http://schemas.microsoft.com/office/drawing/2014/main" xmlns="" id="{30A29A16-D647-4B3D-8D03-1D30F9EA0BC2}"/>
              </a:ext>
            </a:extLst>
          </p:cNvPr>
          <p:cNvCxnSpPr>
            <a:cxnSpLocks/>
            <a:endCxn id="57" idx="1"/>
          </p:cNvCxnSpPr>
          <p:nvPr/>
        </p:nvCxnSpPr>
        <p:spPr>
          <a:xfrm>
            <a:off x="8910174" y="4630181"/>
            <a:ext cx="1022409" cy="0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55">
            <a:extLst>
              <a:ext uri="{FF2B5EF4-FFF2-40B4-BE49-F238E27FC236}">
                <a16:creationId xmlns:a16="http://schemas.microsoft.com/office/drawing/2014/main" xmlns="" id="{BE8701A0-4C93-4A73-B280-5021989464BB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9242996" y="4814847"/>
            <a:ext cx="689587" cy="918242"/>
          </a:xfrm>
          <a:prstGeom prst="straightConnector1">
            <a:avLst/>
          </a:prstGeom>
          <a:ln w="1905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6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38" y="1077887"/>
            <a:ext cx="1087295" cy="1087295"/>
          </a:xfrm>
          <a:prstGeom prst="rect">
            <a:avLst/>
          </a:prstGeom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1361" y="1219211"/>
            <a:ext cx="3410960" cy="892691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25" y="5548423"/>
            <a:ext cx="2740558" cy="1150182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477" y="5163191"/>
            <a:ext cx="2122722" cy="164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5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1">
            <a:extLst>
              <a:ext uri="{FF2B5EF4-FFF2-40B4-BE49-F238E27FC236}">
                <a16:creationId xmlns="" xmlns:a16="http://schemas.microsoft.com/office/drawing/2014/main" id="{13212EFB-A27C-42B3-80E3-EAF9E5BC5B4E}"/>
              </a:ext>
            </a:extLst>
          </p:cNvPr>
          <p:cNvSpPr txBox="1">
            <a:spLocks/>
          </p:cNvSpPr>
          <p:nvPr/>
        </p:nvSpPr>
        <p:spPr>
          <a:xfrm>
            <a:off x="665778" y="548453"/>
            <a:ext cx="10287072" cy="600079"/>
          </a:xfrm>
          <a:prstGeom prst="rect">
            <a:avLst/>
          </a:prstGeom>
        </p:spPr>
        <p:txBody>
          <a:bodyPr/>
          <a:lstStyle>
            <a:lvl1pPr algn="l" defTabSz="91428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latin typeface="Microsoft YaHei" charset="-122"/>
                <a:ea typeface="Microsoft YaHei" charset="-122"/>
                <a:cs typeface="Microsoft YaHei" charset="-122"/>
              </a:rPr>
              <a:t>自动驾驶安全风险</a:t>
            </a:r>
            <a:endParaRPr lang="zh-CN" altLang="en-US" sz="32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8" name="Rectangle 29"/>
          <p:cNvSpPr/>
          <p:nvPr/>
        </p:nvSpPr>
        <p:spPr>
          <a:xfrm>
            <a:off x="489861" y="554480"/>
            <a:ext cx="163286" cy="40890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0"/>
          <p:cNvCxnSpPr/>
          <p:nvPr/>
        </p:nvCxnSpPr>
        <p:spPr>
          <a:xfrm>
            <a:off x="491603" y="1041708"/>
            <a:ext cx="8213626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8" descr="2.jp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5862" y1="4233" x2="25862" y2="4233"/>
                        <a14:foregroundMark x1="17241" y1="23280" x2="17241" y2="23280"/>
                        <a14:foregroundMark x1="15517" y1="12169" x2="15517" y2="12169"/>
                        <a14:foregroundMark x1="18966" y1="48148" x2="18966" y2="48148"/>
                        <a14:foregroundMark x1="11494" y1="76190" x2="11494" y2="76190"/>
                        <a14:foregroundMark x1="45402" y1="77778" x2="45402" y2="77778"/>
                        <a14:foregroundMark x1="76437" y1="62963" x2="76437" y2="62963"/>
                      </a14:backgroundRemoval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16838" y="395592"/>
            <a:ext cx="780600" cy="85182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5" name="Picture 28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314" y="317978"/>
            <a:ext cx="1007058" cy="1007058"/>
          </a:xfrm>
          <a:prstGeom prst="rect">
            <a:avLst/>
          </a:prstGeom>
        </p:spPr>
      </p:pic>
      <p:sp>
        <p:nvSpPr>
          <p:cNvPr id="69" name="矩形 7" descr="e7d195523061f1c0d318120d6aeaf1b6ccceb6ba3da59c0775C5DE19DDDEBC09ED96DBD9900D9848D623ECAD1D4904B78047D0015C22C8BE97228BE8B5BFF08FE7A3AE04126DA07312A96C0F69F9BAB7E2D3C62DE288E5D4A70ACBD8FB0D984213D0081A664B1ECD5F00EAA1C89BD210C6904F23F03258C7583B47AF2588C7358C2CA70F4C6F7CBC">
            <a:extLst>
              <a:ext uri="{FF2B5EF4-FFF2-40B4-BE49-F238E27FC236}">
                <a16:creationId xmlns="" xmlns:a16="http://schemas.microsoft.com/office/drawing/2014/main" id="{DFE6E6A0-596E-A942-93A0-1A8C96BB0E9F}"/>
              </a:ext>
            </a:extLst>
          </p:cNvPr>
          <p:cNvSpPr/>
          <p:nvPr/>
        </p:nvSpPr>
        <p:spPr>
          <a:xfrm>
            <a:off x="489861" y="2145459"/>
            <a:ext cx="2469412" cy="3541255"/>
          </a:xfrm>
          <a:prstGeom prst="rect">
            <a:avLst/>
          </a:prstGeom>
          <a:solidFill>
            <a:srgbClr val="2222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破坏性创新</a:t>
            </a:r>
            <a:endParaRPr lang="en-US" altLang="zh-CN" sz="22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政策缺失</a:t>
            </a:r>
            <a:endParaRPr lang="en-US" altLang="zh-CN" sz="22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失业问题</a:t>
            </a:r>
            <a:endParaRPr lang="en-US" altLang="zh-CN" sz="22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机器人伦理</a:t>
            </a:r>
            <a:endParaRPr lang="en-US" altLang="zh-CN" sz="22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4313" indent="-214313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技术障碍</a:t>
            </a:r>
            <a:endParaRPr lang="en-US" altLang="zh-CN" sz="22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Text Placeholder 2"/>
          <p:cNvSpPr txBox="1">
            <a:spLocks/>
          </p:cNvSpPr>
          <p:nvPr/>
        </p:nvSpPr>
        <p:spPr>
          <a:xfrm>
            <a:off x="3149788" y="1993314"/>
            <a:ext cx="3092734" cy="3845544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57175" indent="-257175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黑客入侵</a:t>
            </a:r>
            <a:endParaRPr lang="en-US" altLang="zh-CN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车路通讯系统</a:t>
            </a:r>
            <a:endParaRPr lang="en-US" altLang="zh-CN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测试风险</a:t>
            </a:r>
            <a:r>
              <a:rPr lang="zh-CN" altLang="en-US" sz="2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／司机</a:t>
            </a: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切换</a:t>
            </a:r>
            <a:endParaRPr lang="en-US" altLang="zh-CN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极端天气可靠性</a:t>
            </a:r>
            <a:endParaRPr lang="en-US" altLang="zh-CN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电子地图</a:t>
            </a:r>
            <a:endParaRPr lang="en-US" altLang="zh-CN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行为感知</a:t>
            </a:r>
            <a:endParaRPr lang="en-US" altLang="zh-CN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57175" indent="-257175" algn="l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设施重建</a:t>
            </a:r>
            <a:endParaRPr lang="en-US" sz="2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" name="Picture 4" descr="mage result for v2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662" y="4135869"/>
            <a:ext cx="2603447" cy="191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8" descr="mage result for smart highway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86" y="1543462"/>
            <a:ext cx="2630760" cy="194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6" descr="mage result for  traffic officer chines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662" y="1543462"/>
            <a:ext cx="2610995" cy="194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mage result for cybersecurity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387" y="4135869"/>
            <a:ext cx="2630760" cy="197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930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爆炸形: 8 pt  2">
            <a:extLst>
              <a:ext uri="{FF2B5EF4-FFF2-40B4-BE49-F238E27FC236}">
                <a16:creationId xmlns="" xmlns:a16="http://schemas.microsoft.com/office/drawing/2014/main" id="{86FA3BEE-70C5-49A8-BB3E-8B8172E6FFE7}"/>
              </a:ext>
            </a:extLst>
          </p:cNvPr>
          <p:cNvSpPr/>
          <p:nvPr/>
        </p:nvSpPr>
        <p:spPr>
          <a:xfrm>
            <a:off x="623897" y="1716558"/>
            <a:ext cx="991115" cy="4087705"/>
          </a:xfrm>
          <a:prstGeom prst="irregularSeal1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sp>
        <p:nvSpPr>
          <p:cNvPr id="18" name="标题 2">
            <a:extLst>
              <a:ext uri="{FF2B5EF4-FFF2-40B4-BE49-F238E27FC236}">
                <a16:creationId xmlns="" xmlns:a16="http://schemas.microsoft.com/office/drawing/2014/main" id="{3D971D3B-5B5F-4BBD-A5AA-709112A40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922" y="934592"/>
            <a:ext cx="8332529" cy="540071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 smtClean="0"/>
              <a:t>路测安全风险</a:t>
            </a:r>
            <a:endParaRPr lang="en-US" altLang="zh-CN" sz="3200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F18473E0-B5B3-484E-97EE-E2DFCA1D125A}"/>
              </a:ext>
            </a:extLst>
          </p:cNvPr>
          <p:cNvSpPr/>
          <p:nvPr/>
        </p:nvSpPr>
        <p:spPr>
          <a:xfrm>
            <a:off x="882531" y="2848121"/>
            <a:ext cx="420299" cy="16961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2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安全风险</a:t>
            </a:r>
            <a:endParaRPr lang="zh-CN" altLang="en-US" sz="252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E6A2789B-B8D7-4D6C-BFC9-8E2F1AC501DE}"/>
              </a:ext>
            </a:extLst>
          </p:cNvPr>
          <p:cNvSpPr/>
          <p:nvPr/>
        </p:nvSpPr>
        <p:spPr>
          <a:xfrm>
            <a:off x="7561653" y="2438815"/>
            <a:ext cx="2685152" cy="69723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5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测试车智能程度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="" xmlns:a16="http://schemas.microsoft.com/office/drawing/2014/main" id="{7771CB5C-6FD1-497E-B2D1-DFB35A116A1C}"/>
              </a:ext>
            </a:extLst>
          </p:cNvPr>
          <p:cNvSpPr/>
          <p:nvPr/>
        </p:nvSpPr>
        <p:spPr>
          <a:xfrm>
            <a:off x="7561653" y="3918632"/>
            <a:ext cx="2685152" cy="11576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296" tIns="41148" rIns="82296" bIns="4114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620" dirty="0"/>
          </a:p>
          <a:p>
            <a:pPr algn="ctr"/>
            <a:r>
              <a:rPr lang="zh-CN" altLang="en-US" sz="252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道路环境风险度</a:t>
            </a:r>
          </a:p>
        </p:txBody>
      </p:sp>
      <p:sp>
        <p:nvSpPr>
          <p:cNvPr id="30" name="箭头: 下 29">
            <a:extLst>
              <a:ext uri="{FF2B5EF4-FFF2-40B4-BE49-F238E27FC236}">
                <a16:creationId xmlns="" xmlns:a16="http://schemas.microsoft.com/office/drawing/2014/main" id="{5E84C7EB-FD2B-4E66-AF02-475BDEC9D39F}"/>
              </a:ext>
            </a:extLst>
          </p:cNvPr>
          <p:cNvSpPr/>
          <p:nvPr/>
        </p:nvSpPr>
        <p:spPr>
          <a:xfrm>
            <a:off x="7927414" y="3913140"/>
            <a:ext cx="1944000" cy="486000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sp>
        <p:nvSpPr>
          <p:cNvPr id="31" name="箭头: 下 30">
            <a:extLst>
              <a:ext uri="{FF2B5EF4-FFF2-40B4-BE49-F238E27FC236}">
                <a16:creationId xmlns="" xmlns:a16="http://schemas.microsoft.com/office/drawing/2014/main" id="{A5ABAF5B-B85C-44EC-B768-7C87ADB0FD45}"/>
              </a:ext>
            </a:extLst>
          </p:cNvPr>
          <p:cNvSpPr/>
          <p:nvPr/>
        </p:nvSpPr>
        <p:spPr>
          <a:xfrm>
            <a:off x="8418229" y="3096584"/>
            <a:ext cx="972000" cy="486000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20"/>
          </a:p>
        </p:txBody>
      </p:sp>
      <p:sp>
        <p:nvSpPr>
          <p:cNvPr id="32" name="文本框 31">
            <a:extLst>
              <a:ext uri="{FF2B5EF4-FFF2-40B4-BE49-F238E27FC236}">
                <a16:creationId xmlns="" xmlns:a16="http://schemas.microsoft.com/office/drawing/2014/main" id="{BDEE4E46-FD8D-4249-A07F-919CB0DBA33A}"/>
              </a:ext>
            </a:extLst>
          </p:cNvPr>
          <p:cNvSpPr txBox="1"/>
          <p:nvPr/>
        </p:nvSpPr>
        <p:spPr>
          <a:xfrm>
            <a:off x="10612567" y="2799219"/>
            <a:ext cx="4036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不匹配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1DA9225A-1888-40B8-B6AB-9108A7AF89EA}"/>
              </a:ext>
            </a:extLst>
          </p:cNvPr>
          <p:cNvSpPr txBox="1"/>
          <p:nvPr/>
        </p:nvSpPr>
        <p:spPr>
          <a:xfrm>
            <a:off x="1892579" y="6033153"/>
            <a:ext cx="840668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8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对于不同的测试需求应该如何开放测试道路？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0892A77-020E-410B-8FCE-A9717B518C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91" y="3845065"/>
            <a:ext cx="4036891" cy="217576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="" xmlns:a16="http://schemas.microsoft.com/office/drawing/2014/main" id="{C9F5F37B-0836-4E85-A120-63AC755BB008}"/>
              </a:ext>
            </a:extLst>
          </p:cNvPr>
          <p:cNvGrpSpPr/>
          <p:nvPr/>
        </p:nvGrpSpPr>
        <p:grpSpPr>
          <a:xfrm rot="177044">
            <a:off x="8688985" y="3641681"/>
            <a:ext cx="420857" cy="406766"/>
            <a:chOff x="6305006" y="2646998"/>
            <a:chExt cx="365760" cy="390933"/>
          </a:xfrm>
        </p:grpSpPr>
        <p:cxnSp>
          <p:nvCxnSpPr>
            <p:cNvPr id="8" name="直接连接符 7">
              <a:extLst>
                <a:ext uri="{FF2B5EF4-FFF2-40B4-BE49-F238E27FC236}">
                  <a16:creationId xmlns="" xmlns:a16="http://schemas.microsoft.com/office/drawing/2014/main" id="{2A753DA7-C3F2-4C89-9274-95F77103FF5A}"/>
                </a:ext>
              </a:extLst>
            </p:cNvPr>
            <p:cNvCxnSpPr>
              <a:cxnSpLocks/>
            </p:cNvCxnSpPr>
            <p:nvPr/>
          </p:nvCxnSpPr>
          <p:spPr>
            <a:xfrm>
              <a:off x="6305006" y="2670384"/>
              <a:ext cx="365760" cy="34416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="" xmlns:a16="http://schemas.microsoft.com/office/drawing/2014/main" id="{1F57FA67-3B04-4B21-BE90-161C56833D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52721" y="2646998"/>
              <a:ext cx="270330" cy="390933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>
            <a:extLst>
              <a:ext uri="{FF2B5EF4-FFF2-40B4-BE49-F238E27FC236}">
                <a16:creationId xmlns="" xmlns:a16="http://schemas.microsoft.com/office/drawing/2014/main" id="{89974C18-2506-4204-8B93-F6828D2C9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590" y="1670831"/>
            <a:ext cx="4030225" cy="215083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DD4653AF-10A7-4E62-B40C-750E3D4FD301}"/>
              </a:ext>
            </a:extLst>
          </p:cNvPr>
          <p:cNvSpPr txBox="1"/>
          <p:nvPr/>
        </p:nvSpPr>
        <p:spPr>
          <a:xfrm>
            <a:off x="5461003" y="2399501"/>
            <a:ext cx="6505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</p:txBody>
      </p:sp>
      <p:sp>
        <p:nvSpPr>
          <p:cNvPr id="20" name="圆角矩形 6" descr="e7d195523061f1c0205959036996ad55c215b892a7aac5c0B9ADEF7896FB48F2EF97163A2DE1401E1875DEDC438B7864AD24CA23553DBBBD975DAF4CAD4A2592689FFB6CEE59FFA55B2702D0E5EE29CDFC0DD98BC7D6A39AC4E055256EE11BBEDCDB7C9722D66262996B68DE860BD3C77EBCAECB599909EC0E07B61811075331ABCDE6990254B8C8">
            <a:extLst>
              <a:ext uri="{FF2B5EF4-FFF2-40B4-BE49-F238E27FC236}">
                <a16:creationId xmlns="" xmlns:a16="http://schemas.microsoft.com/office/drawing/2014/main" id="{793C50FB-FE16-468A-8170-7BC502E7BAD3}"/>
              </a:ext>
            </a:extLst>
          </p:cNvPr>
          <p:cNvSpPr/>
          <p:nvPr/>
        </p:nvSpPr>
        <p:spPr>
          <a:xfrm>
            <a:off x="948596" y="1071229"/>
            <a:ext cx="415325" cy="403433"/>
          </a:xfrm>
          <a:prstGeom prst="roundRect">
            <a:avLst>
              <a:gd name="adj" fmla="val 22417"/>
            </a:avLst>
          </a:prstGeom>
          <a:solidFill>
            <a:srgbClr val="005EA4"/>
          </a:solidFill>
          <a:ln>
            <a:noFill/>
          </a:ln>
          <a:effectLst>
            <a:outerShdw blurRad="152400" sx="103000" sy="103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50" b="1" dirty="0"/>
          </a:p>
        </p:txBody>
      </p:sp>
    </p:spTree>
    <p:extLst>
      <p:ext uri="{BB962C8B-B14F-4D97-AF65-F5344CB8AC3E}">
        <p14:creationId xmlns:p14="http://schemas.microsoft.com/office/powerpoint/2010/main" val="206727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7158</TotalTime>
  <Words>2040</Words>
  <Application>Microsoft Macintosh PowerPoint</Application>
  <PresentationFormat>Widescreen</PresentationFormat>
  <Paragraphs>430</Paragraphs>
  <Slides>29</Slides>
  <Notes>26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Calibri</vt:lpstr>
      <vt:lpstr>FangSong</vt:lpstr>
      <vt:lpstr>Microsoft YaHei</vt:lpstr>
      <vt:lpstr>Microsoft YaHei UI</vt:lpstr>
      <vt:lpstr>Open Sans</vt:lpstr>
      <vt:lpstr>SimSun</vt:lpstr>
      <vt:lpstr>Times New Roman</vt:lpstr>
      <vt:lpstr>Wingdings</vt:lpstr>
      <vt:lpstr>宋体</vt:lpstr>
      <vt:lpstr>微软雅黑</vt:lpstr>
      <vt:lpstr>等线</vt:lpstr>
      <vt:lpstr>等线 Light</vt:lpstr>
      <vt:lpstr>Arial</vt:lpstr>
      <vt:lpstr>Office 主题​​</vt:lpstr>
      <vt:lpstr>think-cell Slide</vt:lpstr>
      <vt:lpstr>自动驾驶与智能设施</vt:lpstr>
      <vt:lpstr>汇报提纲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路测安全风险</vt:lpstr>
      <vt:lpstr>自动驾驶汽车开放测试道路安全风险评估方法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敬请批评指正！ 谢谢！</vt:lpstr>
    </vt:vector>
  </TitlesOfParts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汽车交通系统 国家重点实验室</dc:title>
  <dc:creator>鹿畅</dc:creator>
  <cp:lastModifiedBy>HTU</cp:lastModifiedBy>
  <cp:revision>559</cp:revision>
  <cp:lastPrinted>2017-11-22T15:11:18Z</cp:lastPrinted>
  <dcterms:created xsi:type="dcterms:W3CDTF">2017-11-14T11:05:13Z</dcterms:created>
  <dcterms:modified xsi:type="dcterms:W3CDTF">2019-03-26T04:50:40Z</dcterms:modified>
</cp:coreProperties>
</file>